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55" r:id="rId1"/>
  </p:sldMasterIdLst>
  <p:sldIdLst>
    <p:sldId id="256" r:id="rId2"/>
    <p:sldId id="257" r:id="rId3"/>
    <p:sldId id="269" r:id="rId4"/>
    <p:sldId id="258" r:id="rId5"/>
    <p:sldId id="270" r:id="rId6"/>
    <p:sldId id="271" r:id="rId7"/>
    <p:sldId id="259" r:id="rId8"/>
    <p:sldId id="262" r:id="rId9"/>
    <p:sldId id="263" r:id="rId10"/>
    <p:sldId id="264" r:id="rId11"/>
    <p:sldId id="272" r:id="rId12"/>
    <p:sldId id="273" r:id="rId13"/>
    <p:sldId id="274" r:id="rId14"/>
    <p:sldId id="275" r:id="rId15"/>
    <p:sldId id="279" r:id="rId16"/>
    <p:sldId id="280" r:id="rId17"/>
    <p:sldId id="276" r:id="rId18"/>
    <p:sldId id="277" r:id="rId19"/>
    <p:sldId id="281" r:id="rId20"/>
    <p:sldId id="278" r:id="rId21"/>
    <p:sldId id="282" r:id="rId22"/>
    <p:sldId id="265" r:id="rId23"/>
    <p:sldId id="288" r:id="rId24"/>
    <p:sldId id="283" r:id="rId25"/>
    <p:sldId id="285" r:id="rId26"/>
    <p:sldId id="286" r:id="rId27"/>
    <p:sldId id="287" r:id="rId28"/>
    <p:sldId id="284" r:id="rId29"/>
    <p:sldId id="289" r:id="rId30"/>
    <p:sldId id="266" r:id="rId31"/>
    <p:sldId id="267" r:id="rId32"/>
    <p:sldId id="290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09"/>
    <p:restoredTop sz="94634"/>
  </p:normalViewPr>
  <p:slideViewPr>
    <p:cSldViewPr snapToGrid="0" snapToObjects="1">
      <p:cViewPr varScale="1">
        <p:scale>
          <a:sx n="172" d="100"/>
          <a:sy n="172" d="100"/>
        </p:scale>
        <p:origin x="174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78182" y="802299"/>
            <a:ext cx="5536652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78182" y="3531205"/>
            <a:ext cx="553665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78181" y="329308"/>
            <a:ext cx="3004429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2316514" y="798973"/>
            <a:ext cx="0" cy="254475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7983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2451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881269"/>
            <a:ext cx="1103027" cy="4577594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5413" y="881269"/>
            <a:ext cx="5209173" cy="457759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6918028" y="719273"/>
            <a:ext cx="1096806" cy="0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4693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5501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411" y="1756130"/>
            <a:ext cx="5525081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5412" y="3806196"/>
            <a:ext cx="5525081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284510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3649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413" y="804890"/>
            <a:ext cx="6479421" cy="105930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5412" y="2013936"/>
            <a:ext cx="3079690" cy="34375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5143" y="2013936"/>
            <a:ext cx="3079690" cy="343755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3429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413" y="804164"/>
            <a:ext cx="6479422" cy="105631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5413" y="2019550"/>
            <a:ext cx="3079690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5413" y="2824270"/>
            <a:ext cx="3079690" cy="264445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5142" y="2023004"/>
            <a:ext cx="3079691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35142" y="2821491"/>
            <a:ext cx="3079691" cy="263737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9/14/25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0821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9/14/25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2651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9/14/25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610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356" y="798973"/>
            <a:ext cx="2329635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5413" y="3205492"/>
            <a:ext cx="2330998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224711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7290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4996501" y="482171"/>
            <a:ext cx="3511387" cy="5149101"/>
            <a:chOff x="4996501" y="482171"/>
            <a:chExt cx="3511387" cy="5149101"/>
          </a:xfrm>
        </p:grpSpPr>
        <p:sp>
          <p:nvSpPr>
            <p:cNvPr id="14" name="Rectangle 13"/>
            <p:cNvSpPr/>
            <p:nvPr/>
          </p:nvSpPr>
          <p:spPr>
            <a:xfrm>
              <a:off x="4996501" y="482171"/>
              <a:ext cx="3511387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5312152" y="812506"/>
              <a:ext cx="2883013" cy="4479361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6201" y="1129513"/>
            <a:ext cx="3152882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5412" y="3145992"/>
            <a:ext cx="3148365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35412" y="5469857"/>
            <a:ext cx="3153672" cy="320123"/>
          </a:xfrm>
        </p:spPr>
        <p:txBody>
          <a:bodyPr/>
          <a:lstStyle>
            <a:lvl1pPr algn="l">
              <a:defRPr/>
            </a:lvl1pPr>
          </a:lstStyle>
          <a:p>
            <a:fld id="{5BCAD085-E8A6-8845-BD4E-CB4CCA059FC4}" type="datetimeFigureOut">
              <a:rPr lang="en-US" smtClean="0"/>
              <a:t>9/14/25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36252" y="318641"/>
            <a:ext cx="3152831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1371687" y="798973"/>
            <a:ext cx="0" cy="2161124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7812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147322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/>
          <a:srcRect t="2873" b="-2873"/>
          <a:stretch/>
        </p:blipFill>
        <p:spPr>
          <a:xfrm>
            <a:off x="0" y="6163056"/>
            <a:ext cx="9144000" cy="715502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5413" y="804520"/>
            <a:ext cx="6479421" cy="1049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5413" y="2015733"/>
            <a:ext cx="6479421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9/14/25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5413" y="329308"/>
            <a:ext cx="394208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71272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7981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6" r:id="rId1"/>
    <p:sldLayoutId id="2147483857" r:id="rId2"/>
    <p:sldLayoutId id="2147483858" r:id="rId3"/>
    <p:sldLayoutId id="2147483859" r:id="rId4"/>
    <p:sldLayoutId id="2147483860" r:id="rId5"/>
    <p:sldLayoutId id="2147483861" r:id="rId6"/>
    <p:sldLayoutId id="2147483862" r:id="rId7"/>
    <p:sldLayoutId id="2147483863" r:id="rId8"/>
    <p:sldLayoutId id="2147483864" r:id="rId9"/>
    <p:sldLayoutId id="2147483865" r:id="rId10"/>
    <p:sldLayoutId id="214748386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ontacto@ampalaavioneta.org" TargetMode="External"/><Relationship Id="rId2" Type="http://schemas.openxmlformats.org/officeDocument/2006/relationships/hyperlink" Target="https://www.ampalaavioneta.org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mailto:contacto@ampalaavioneta.org" TargetMode="External"/><Relationship Id="rId2" Type="http://schemas.openxmlformats.org/officeDocument/2006/relationships/hyperlink" Target="https://www.ampalaavioneta.org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mpalaavioneta.org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AMPA La Avioneta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dirty="0" err="1"/>
              <a:t>Reunión</a:t>
            </a:r>
            <a:r>
              <a:rPr dirty="0"/>
              <a:t> de </a:t>
            </a:r>
            <a:r>
              <a:rPr dirty="0" err="1"/>
              <a:t>socios</a:t>
            </a:r>
            <a:r>
              <a:rPr dirty="0"/>
              <a:t>/as 15 de </a:t>
            </a:r>
            <a:r>
              <a:rPr dirty="0" err="1"/>
              <a:t>septiembre</a:t>
            </a:r>
            <a:r>
              <a:rPr dirty="0"/>
              <a:t> 2025</a:t>
            </a:r>
          </a:p>
          <a:p>
            <a:r>
              <a:rPr dirty="0"/>
              <a:t>19:</a:t>
            </a:r>
            <a:r>
              <a:rPr lang="es-ES" dirty="0"/>
              <a:t>00</a:t>
            </a:r>
            <a:r>
              <a:rPr dirty="0"/>
              <a:t>h (1ª </a:t>
            </a:r>
            <a:r>
              <a:rPr dirty="0" err="1"/>
              <a:t>convocatoria</a:t>
            </a:r>
            <a:r>
              <a:rPr dirty="0"/>
              <a:t>) · 19:</a:t>
            </a:r>
            <a:r>
              <a:rPr lang="es-ES" dirty="0"/>
              <a:t>15</a:t>
            </a:r>
            <a:r>
              <a:rPr dirty="0"/>
              <a:t>h (2ª </a:t>
            </a:r>
            <a:r>
              <a:rPr dirty="0" err="1"/>
              <a:t>convocatoria</a:t>
            </a:r>
            <a:r>
              <a:rPr dirty="0"/>
              <a:t>)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16EAF54-C091-EA70-F99F-E921AD15DEF6}"/>
              </a:ext>
            </a:extLst>
          </p:cNvPr>
          <p:cNvSpPr txBox="1"/>
          <p:nvPr/>
        </p:nvSpPr>
        <p:spPr>
          <a:xfrm>
            <a:off x="5469674" y="5322096"/>
            <a:ext cx="457571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dirty="0">
                <a:hlinkClick r:id="rId2"/>
              </a:rPr>
              <a:t>https://www.ampalaavioneta.org</a:t>
            </a:r>
            <a:br>
              <a:rPr lang="es-ES" dirty="0"/>
            </a:br>
            <a:r>
              <a:rPr lang="es-ES" dirty="0">
                <a:hlinkClick r:id="rId3"/>
              </a:rPr>
              <a:t>contacto@ampalaavioneta.org</a:t>
            </a:r>
            <a:r>
              <a:rPr lang="es-ES" dirty="0"/>
              <a:t> </a:t>
            </a:r>
          </a:p>
        </p:txBody>
      </p:sp>
      <p:pic>
        <p:nvPicPr>
          <p:cNvPr id="1026" name="Picture 2" descr="AMPA La Avioneta">
            <a:extLst>
              <a:ext uri="{FF2B5EF4-FFF2-40B4-BE49-F238E27FC236}">
                <a16:creationId xmlns:a16="http://schemas.microsoft.com/office/drawing/2014/main" id="{E7D75BD4-D2B6-9864-BAF6-FE4ACB5731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732" y="230799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Resumen curso 24-25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dirty="0"/>
          </a:p>
          <a:p>
            <a:r>
              <a:rPr b="1" dirty="0" err="1"/>
              <a:t>Resumen</a:t>
            </a:r>
            <a:r>
              <a:rPr b="1" dirty="0"/>
              <a:t> </a:t>
            </a:r>
            <a:r>
              <a:rPr b="1" dirty="0" err="1"/>
              <a:t>económico</a:t>
            </a:r>
            <a:r>
              <a:rPr b="1" dirty="0"/>
              <a:t>: </a:t>
            </a:r>
            <a:r>
              <a:rPr b="1" dirty="0" err="1"/>
              <a:t>ingresos</a:t>
            </a:r>
            <a:r>
              <a:rPr b="1" dirty="0"/>
              <a:t> y </a:t>
            </a:r>
            <a:r>
              <a:rPr b="1" dirty="0" err="1"/>
              <a:t>gastos</a:t>
            </a:r>
            <a:endParaRPr b="1" dirty="0"/>
          </a:p>
          <a:p>
            <a:r>
              <a:rPr dirty="0" err="1"/>
              <a:t>Actividades</a:t>
            </a:r>
            <a:r>
              <a:rPr dirty="0"/>
              <a:t> </a:t>
            </a:r>
            <a:r>
              <a:rPr dirty="0" err="1"/>
              <a:t>realizadas</a:t>
            </a:r>
            <a:endParaRPr dirty="0"/>
          </a:p>
          <a:p>
            <a:r>
              <a:rPr dirty="0"/>
              <a:t>Inversiones </a:t>
            </a:r>
            <a:r>
              <a:rPr dirty="0" err="1"/>
              <a:t>en</a:t>
            </a:r>
            <a:r>
              <a:rPr dirty="0"/>
              <a:t> </a:t>
            </a:r>
            <a:r>
              <a:rPr dirty="0" err="1"/>
              <a:t>el</a:t>
            </a:r>
            <a:r>
              <a:rPr dirty="0"/>
              <a:t> colegio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7994B8-21DA-F055-5C00-701ADED450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3CE3A6-86C7-BAE6-066D-208C6085B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Ingresos y gastos</a:t>
            </a:r>
            <a:endParaRPr dirty="0"/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E2C62D36-0FEA-E28A-561B-B901699F18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418256"/>
              </p:ext>
            </p:extLst>
          </p:nvPr>
        </p:nvGraphicFramePr>
        <p:xfrm>
          <a:off x="1535413" y="2143590"/>
          <a:ext cx="6045079" cy="34496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00963">
                  <a:extLst>
                    <a:ext uri="{9D8B030D-6E8A-4147-A177-3AD203B41FA5}">
                      <a16:colId xmlns:a16="http://schemas.microsoft.com/office/drawing/2014/main" val="4185114716"/>
                    </a:ext>
                  </a:extLst>
                </a:gridCol>
                <a:gridCol w="944116">
                  <a:extLst>
                    <a:ext uri="{9D8B030D-6E8A-4147-A177-3AD203B41FA5}">
                      <a16:colId xmlns:a16="http://schemas.microsoft.com/office/drawing/2014/main" val="2832926839"/>
                    </a:ext>
                  </a:extLst>
                </a:gridCol>
              </a:tblGrid>
              <a:tr h="164268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900" u="none" strike="noStrike">
                          <a:effectLst/>
                        </a:rPr>
                        <a:t>Abono subvención 2024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s-ES" sz="900" u="none" strike="noStrike">
                          <a:effectLst/>
                        </a:rPr>
                        <a:t>1.949,88 €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3" marR="8213" marT="8213" marB="0" anchor="b"/>
                </a:tc>
                <a:extLst>
                  <a:ext uri="{0D108BD9-81ED-4DB2-BD59-A6C34878D82A}">
                    <a16:rowId xmlns:a16="http://schemas.microsoft.com/office/drawing/2014/main" val="4278148993"/>
                  </a:ext>
                </a:extLst>
              </a:tr>
              <a:tr h="164268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900" u="none" strike="noStrike">
                          <a:effectLst/>
                        </a:rPr>
                        <a:t>Activación cuenta PayPal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s-ES" sz="900" u="none" strike="noStrike">
                          <a:effectLst/>
                        </a:rPr>
                        <a:t>0,01 €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3" marR="8213" marT="8213" marB="0" anchor="b"/>
                </a:tc>
                <a:extLst>
                  <a:ext uri="{0D108BD9-81ED-4DB2-BD59-A6C34878D82A}">
                    <a16:rowId xmlns:a16="http://schemas.microsoft.com/office/drawing/2014/main" val="4098631505"/>
                  </a:ext>
                </a:extLst>
              </a:tr>
              <a:tr h="164268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900" u="none" strike="noStrike">
                          <a:effectLst/>
                        </a:rPr>
                        <a:t>Adornos fotocall para la fiesta de Navidad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s-ES" sz="900" u="none" strike="noStrike">
                          <a:effectLst/>
                        </a:rPr>
                        <a:t>-36,84 €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3" marR="8213" marT="8213" marB="0" anchor="b"/>
                </a:tc>
                <a:extLst>
                  <a:ext uri="{0D108BD9-81ED-4DB2-BD59-A6C34878D82A}">
                    <a16:rowId xmlns:a16="http://schemas.microsoft.com/office/drawing/2014/main" val="543226196"/>
                  </a:ext>
                </a:extLst>
              </a:tr>
              <a:tr h="164268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900" u="none" strike="noStrike">
                          <a:effectLst/>
                        </a:rPr>
                        <a:t>Bridas y masilla para instalar el parque de juegos de infantil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s-ES" sz="900" u="none" strike="noStrike">
                          <a:effectLst/>
                        </a:rPr>
                        <a:t>-37,98 €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3" marR="8213" marT="8213" marB="0" anchor="b"/>
                </a:tc>
                <a:extLst>
                  <a:ext uri="{0D108BD9-81ED-4DB2-BD59-A6C34878D82A}">
                    <a16:rowId xmlns:a16="http://schemas.microsoft.com/office/drawing/2014/main" val="1456738334"/>
                  </a:ext>
                </a:extLst>
              </a:tr>
              <a:tr h="164268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900" u="none" strike="noStrike">
                          <a:effectLst/>
                        </a:rPr>
                        <a:t>Comisión TPV La Caixa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s-ES" sz="900" u="none" strike="noStrike">
                          <a:effectLst/>
                        </a:rPr>
                        <a:t>-254,00 €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3" marR="8213" marT="8213" marB="0" anchor="b"/>
                </a:tc>
                <a:extLst>
                  <a:ext uri="{0D108BD9-81ED-4DB2-BD59-A6C34878D82A}">
                    <a16:rowId xmlns:a16="http://schemas.microsoft.com/office/drawing/2014/main" val="3150439031"/>
                  </a:ext>
                </a:extLst>
              </a:tr>
              <a:tr h="164268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900" u="none" strike="noStrike">
                          <a:effectLst/>
                        </a:rPr>
                        <a:t>Compra aire acondicionado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s-ES" sz="900" u="none" strike="noStrike">
                          <a:effectLst/>
                        </a:rPr>
                        <a:t>-1.125,30 €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3" marR="8213" marT="8213" marB="0" anchor="b"/>
                </a:tc>
                <a:extLst>
                  <a:ext uri="{0D108BD9-81ED-4DB2-BD59-A6C34878D82A}">
                    <a16:rowId xmlns:a16="http://schemas.microsoft.com/office/drawing/2014/main" val="2171103221"/>
                  </a:ext>
                </a:extLst>
              </a:tr>
              <a:tr h="164268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900" u="none" strike="noStrike">
                          <a:effectLst/>
                        </a:rPr>
                        <a:t>Compra botellas de agua y monedas de chocolate para la fiesta de Navidad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s-ES" sz="900" u="none" strike="noStrike">
                          <a:effectLst/>
                        </a:rPr>
                        <a:t>-35,41 €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3" marR="8213" marT="8213" marB="0" anchor="b"/>
                </a:tc>
                <a:extLst>
                  <a:ext uri="{0D108BD9-81ED-4DB2-BD59-A6C34878D82A}">
                    <a16:rowId xmlns:a16="http://schemas.microsoft.com/office/drawing/2014/main" val="622361021"/>
                  </a:ext>
                </a:extLst>
              </a:tr>
              <a:tr h="164268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900" u="none" strike="noStrike">
                          <a:effectLst/>
                        </a:rPr>
                        <a:t>Compra canasta de baloncesto patio de primaria (1er ciclo) y tabla de ping pong para el patio grande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s-ES" sz="900" u="none" strike="noStrike">
                          <a:effectLst/>
                        </a:rPr>
                        <a:t>-1.309,47 €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3" marR="8213" marT="8213" marB="0" anchor="b"/>
                </a:tc>
                <a:extLst>
                  <a:ext uri="{0D108BD9-81ED-4DB2-BD59-A6C34878D82A}">
                    <a16:rowId xmlns:a16="http://schemas.microsoft.com/office/drawing/2014/main" val="1601367690"/>
                  </a:ext>
                </a:extLst>
              </a:tr>
              <a:tr h="164268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900" u="none" strike="noStrike">
                          <a:effectLst/>
                        </a:rPr>
                        <a:t>Compra décimo lotería de navidad por la web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s-ES" sz="900" u="none" strike="noStrike">
                          <a:effectLst/>
                        </a:rPr>
                        <a:t>23,77 €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3" marR="8213" marT="8213" marB="0" anchor="b"/>
                </a:tc>
                <a:extLst>
                  <a:ext uri="{0D108BD9-81ED-4DB2-BD59-A6C34878D82A}">
                    <a16:rowId xmlns:a16="http://schemas.microsoft.com/office/drawing/2014/main" val="34597684"/>
                  </a:ext>
                </a:extLst>
              </a:tr>
              <a:tr h="164268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900" u="none" strike="noStrike">
                          <a:effectLst/>
                        </a:rPr>
                        <a:t>Cuota socio/pago lotería/foto navidad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s-ES" sz="900" u="none" strike="noStrike">
                          <a:effectLst/>
                        </a:rPr>
                        <a:t>75,00 €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3" marR="8213" marT="8213" marB="0" anchor="b"/>
                </a:tc>
                <a:extLst>
                  <a:ext uri="{0D108BD9-81ED-4DB2-BD59-A6C34878D82A}">
                    <a16:rowId xmlns:a16="http://schemas.microsoft.com/office/drawing/2014/main" val="953620882"/>
                  </a:ext>
                </a:extLst>
              </a:tr>
              <a:tr h="164268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900" u="none" strike="noStrike">
                          <a:effectLst/>
                        </a:rPr>
                        <a:t>Cuota socio/pago lotería/foto navidad en el dia de la foto de Navidad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s-ES" sz="900" u="none" strike="noStrike">
                          <a:effectLst/>
                        </a:rPr>
                        <a:t>910,00 €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3" marR="8213" marT="8213" marB="0" anchor="b"/>
                </a:tc>
                <a:extLst>
                  <a:ext uri="{0D108BD9-81ED-4DB2-BD59-A6C34878D82A}">
                    <a16:rowId xmlns:a16="http://schemas.microsoft.com/office/drawing/2014/main" val="2098632111"/>
                  </a:ext>
                </a:extLst>
              </a:tr>
              <a:tr h="164268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900" u="none" strike="noStrike">
                          <a:effectLst/>
                        </a:rPr>
                        <a:t>Devolución viaje Isla Mágica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s-ES" sz="900" u="none" strike="noStrike">
                          <a:effectLst/>
                        </a:rPr>
                        <a:t>-342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3" marR="8213" marT="8213" marB="0" anchor="b"/>
                </a:tc>
                <a:extLst>
                  <a:ext uri="{0D108BD9-81ED-4DB2-BD59-A6C34878D82A}">
                    <a16:rowId xmlns:a16="http://schemas.microsoft.com/office/drawing/2014/main" val="840773870"/>
                  </a:ext>
                </a:extLst>
              </a:tr>
              <a:tr h="164268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900" u="none" strike="noStrike">
                          <a:effectLst/>
                        </a:rPr>
                        <a:t>Expedición certificado digital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s-ES" sz="900" u="none" strike="noStrike">
                          <a:effectLst/>
                        </a:rPr>
                        <a:t>-16,94 €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3" marR="8213" marT="8213" marB="0" anchor="b"/>
                </a:tc>
                <a:extLst>
                  <a:ext uri="{0D108BD9-81ED-4DB2-BD59-A6C34878D82A}">
                    <a16:rowId xmlns:a16="http://schemas.microsoft.com/office/drawing/2014/main" val="1138505242"/>
                  </a:ext>
                </a:extLst>
              </a:tr>
              <a:tr h="164268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900" u="none" strike="noStrike">
                          <a:effectLst/>
                        </a:rPr>
                        <a:t>Fibra de vidrio para seguir reparando el tobogán de infantil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s-ES" sz="900" u="none" strike="noStrike">
                          <a:effectLst/>
                        </a:rPr>
                        <a:t>-14,10 €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3" marR="8213" marT="8213" marB="0" anchor="b"/>
                </a:tc>
                <a:extLst>
                  <a:ext uri="{0D108BD9-81ED-4DB2-BD59-A6C34878D82A}">
                    <a16:rowId xmlns:a16="http://schemas.microsoft.com/office/drawing/2014/main" val="3732579623"/>
                  </a:ext>
                </a:extLst>
              </a:tr>
              <a:tr h="164268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900" u="none" strike="noStrike">
                          <a:effectLst/>
                        </a:rPr>
                        <a:t>Fibra de vidrio, pintura e imprimación para reparar tobogán de infantil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s-ES" sz="900" u="none" strike="noStrike">
                          <a:effectLst/>
                        </a:rPr>
                        <a:t>-32,10 €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3" marR="8213" marT="8213" marB="0" anchor="b"/>
                </a:tc>
                <a:extLst>
                  <a:ext uri="{0D108BD9-81ED-4DB2-BD59-A6C34878D82A}">
                    <a16:rowId xmlns:a16="http://schemas.microsoft.com/office/drawing/2014/main" val="331318816"/>
                  </a:ext>
                </a:extLst>
              </a:tr>
              <a:tr h="164268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900" u="none" strike="noStrike">
                          <a:effectLst/>
                        </a:rPr>
                        <a:t>Ingreso del efectivo de la seño Cristina para el teatro de primaria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s-ES" sz="900" u="none" strike="noStrike">
                          <a:effectLst/>
                        </a:rPr>
                        <a:t>915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3" marR="8213" marT="8213" marB="0" anchor="b"/>
                </a:tc>
                <a:extLst>
                  <a:ext uri="{0D108BD9-81ED-4DB2-BD59-A6C34878D82A}">
                    <a16:rowId xmlns:a16="http://schemas.microsoft.com/office/drawing/2014/main" val="3146586205"/>
                  </a:ext>
                </a:extLst>
              </a:tr>
              <a:tr h="164268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900" u="none" strike="noStrike">
                          <a:effectLst/>
                        </a:rPr>
                        <a:t>Pago a la empresa del teatro de primario de la seño Cristina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s-ES" sz="900" u="none" strike="noStrike">
                          <a:effectLst/>
                        </a:rPr>
                        <a:t>-873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3" marR="8213" marT="8213" marB="0" anchor="b"/>
                </a:tc>
                <a:extLst>
                  <a:ext uri="{0D108BD9-81ED-4DB2-BD59-A6C34878D82A}">
                    <a16:rowId xmlns:a16="http://schemas.microsoft.com/office/drawing/2014/main" val="3329172893"/>
                  </a:ext>
                </a:extLst>
              </a:tr>
              <a:tr h="164268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900" u="none" strike="noStrike">
                          <a:effectLst/>
                        </a:rPr>
                        <a:t>Pago a la empresa viaje Isla Mágica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s-ES" sz="900" u="none" strike="noStrike">
                          <a:effectLst/>
                        </a:rPr>
                        <a:t>-1367,5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3" marR="8213" marT="8213" marB="0" anchor="b"/>
                </a:tc>
                <a:extLst>
                  <a:ext uri="{0D108BD9-81ED-4DB2-BD59-A6C34878D82A}">
                    <a16:rowId xmlns:a16="http://schemas.microsoft.com/office/drawing/2014/main" val="2079471686"/>
                  </a:ext>
                </a:extLst>
              </a:tr>
              <a:tr h="164268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900" u="none" strike="noStrike">
                          <a:effectLst/>
                        </a:rPr>
                        <a:t>Pago anual tarjeta de crédito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s-ES" sz="900" u="none" strike="noStrike">
                          <a:effectLst/>
                        </a:rPr>
                        <a:t>-33,00 €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3" marR="8213" marT="8213" marB="0" anchor="b"/>
                </a:tc>
                <a:extLst>
                  <a:ext uri="{0D108BD9-81ED-4DB2-BD59-A6C34878D82A}">
                    <a16:rowId xmlns:a16="http://schemas.microsoft.com/office/drawing/2014/main" val="2130948431"/>
                  </a:ext>
                </a:extLst>
              </a:tr>
              <a:tr h="164268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900" u="none" strike="noStrike">
                          <a:effectLst/>
                        </a:rPr>
                        <a:t>Pago autobús viaje fin de curso 6º 2024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s-ES" sz="900" u="none" strike="noStrike">
                          <a:effectLst/>
                        </a:rPr>
                        <a:t>-2318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3" marR="8213" marT="8213" marB="0" anchor="b"/>
                </a:tc>
                <a:extLst>
                  <a:ext uri="{0D108BD9-81ED-4DB2-BD59-A6C34878D82A}">
                    <a16:rowId xmlns:a16="http://schemas.microsoft.com/office/drawing/2014/main" val="2894893422"/>
                  </a:ext>
                </a:extLst>
              </a:tr>
              <a:tr h="164268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900" u="none" strike="noStrike">
                          <a:effectLst/>
                        </a:rPr>
                        <a:t>Pago cuota de socio por la web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3" marR="8213" marT="8213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s-ES" sz="900" u="none" strike="noStrike" dirty="0">
                          <a:effectLst/>
                        </a:rPr>
                        <a:t>25,66 €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3" marR="8213" marT="8213" marB="0" anchor="b"/>
                </a:tc>
                <a:extLst>
                  <a:ext uri="{0D108BD9-81ED-4DB2-BD59-A6C34878D82A}">
                    <a16:rowId xmlns:a16="http://schemas.microsoft.com/office/drawing/2014/main" val="5617021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21400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D3EFE6-A9A0-3BE4-4010-4BDB6539FD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A5F36-BB1B-36D7-3D39-997D14AFF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Ingresos y gastos</a:t>
            </a:r>
            <a:endParaRPr dirty="0"/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C054B461-23F3-29D7-6F6E-891DE8C571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1688557"/>
              </p:ext>
            </p:extLst>
          </p:nvPr>
        </p:nvGraphicFramePr>
        <p:xfrm>
          <a:off x="1535413" y="2188194"/>
          <a:ext cx="5770304" cy="34496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69102">
                  <a:extLst>
                    <a:ext uri="{9D8B030D-6E8A-4147-A177-3AD203B41FA5}">
                      <a16:colId xmlns:a16="http://schemas.microsoft.com/office/drawing/2014/main" val="3389083809"/>
                    </a:ext>
                  </a:extLst>
                </a:gridCol>
                <a:gridCol w="901202">
                  <a:extLst>
                    <a:ext uri="{9D8B030D-6E8A-4147-A177-3AD203B41FA5}">
                      <a16:colId xmlns:a16="http://schemas.microsoft.com/office/drawing/2014/main" val="112488001"/>
                    </a:ext>
                  </a:extLst>
                </a:gridCol>
              </a:tblGrid>
              <a:tr h="156802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900" u="none" strike="noStrike">
                          <a:effectLst/>
                        </a:rPr>
                        <a:t>Pago cuota socio por la Web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s-ES" sz="900" u="none" strike="noStrike">
                          <a:effectLst/>
                        </a:rPr>
                        <a:t>47,47 €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/>
                </a:tc>
                <a:extLst>
                  <a:ext uri="{0D108BD9-81ED-4DB2-BD59-A6C34878D82A}">
                    <a16:rowId xmlns:a16="http://schemas.microsoft.com/office/drawing/2014/main" val="2856698416"/>
                  </a:ext>
                </a:extLst>
              </a:tr>
              <a:tr h="156802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900" u="none" strike="noStrike">
                          <a:effectLst/>
                        </a:rPr>
                        <a:t>Pago factura viaje fin de curso de 6º (Gestionado por Manu)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s-ES" sz="900" u="none" strike="noStrike">
                          <a:effectLst/>
                        </a:rPr>
                        <a:t>-17484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/>
                </a:tc>
                <a:extLst>
                  <a:ext uri="{0D108BD9-81ED-4DB2-BD59-A6C34878D82A}">
                    <a16:rowId xmlns:a16="http://schemas.microsoft.com/office/drawing/2014/main" val="2863271246"/>
                  </a:ext>
                </a:extLst>
              </a:tr>
              <a:tr h="156802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900" u="none" strike="noStrike">
                          <a:effectLst/>
                        </a:rPr>
                        <a:t>Pago federación (seguro responsabilidad civil)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s-ES" sz="900" u="none" strike="noStrike">
                          <a:effectLst/>
                        </a:rPr>
                        <a:t>-50,00 €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/>
                </a:tc>
                <a:extLst>
                  <a:ext uri="{0D108BD9-81ED-4DB2-BD59-A6C34878D82A}">
                    <a16:rowId xmlns:a16="http://schemas.microsoft.com/office/drawing/2014/main" val="2791130990"/>
                  </a:ext>
                </a:extLst>
              </a:tr>
              <a:tr h="156802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900" u="none" strike="noStrike">
                          <a:effectLst/>
                        </a:rPr>
                        <a:t>Pago foto navidad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s-ES" sz="900" u="none" strike="noStrike">
                          <a:effectLst/>
                        </a:rPr>
                        <a:t>30,00 €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/>
                </a:tc>
                <a:extLst>
                  <a:ext uri="{0D108BD9-81ED-4DB2-BD59-A6C34878D82A}">
                    <a16:rowId xmlns:a16="http://schemas.microsoft.com/office/drawing/2014/main" val="3666883474"/>
                  </a:ext>
                </a:extLst>
              </a:tr>
              <a:tr h="156802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900" u="none" strike="noStrike">
                          <a:effectLst/>
                        </a:rPr>
                        <a:t>Pago fotos de navidad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s-ES" sz="900" u="none" strike="noStrike">
                          <a:effectLst/>
                        </a:rPr>
                        <a:t>-548,00 €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/>
                </a:tc>
                <a:extLst>
                  <a:ext uri="{0D108BD9-81ED-4DB2-BD59-A6C34878D82A}">
                    <a16:rowId xmlns:a16="http://schemas.microsoft.com/office/drawing/2014/main" val="2415727207"/>
                  </a:ext>
                </a:extLst>
              </a:tr>
              <a:tr h="156802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900" u="none" strike="noStrike">
                          <a:effectLst/>
                        </a:rPr>
                        <a:t>Recibo Federación AMPAS (Seguro de Responsabilidad Civil)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s-ES" sz="900" u="none" strike="noStrike">
                          <a:effectLst/>
                        </a:rPr>
                        <a:t>-100,00 €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/>
                </a:tc>
                <a:extLst>
                  <a:ext uri="{0D108BD9-81ED-4DB2-BD59-A6C34878D82A}">
                    <a16:rowId xmlns:a16="http://schemas.microsoft.com/office/drawing/2014/main" val="3262565667"/>
                  </a:ext>
                </a:extLst>
              </a:tr>
              <a:tr h="156802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900" u="none" strike="noStrike">
                          <a:effectLst/>
                        </a:rPr>
                        <a:t>Regalos de Navidad para los niños (Pirulís Anidi)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s-ES" sz="900" u="none" strike="noStrike">
                          <a:effectLst/>
                        </a:rPr>
                        <a:t>-205,70 €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/>
                </a:tc>
                <a:extLst>
                  <a:ext uri="{0D108BD9-81ED-4DB2-BD59-A6C34878D82A}">
                    <a16:rowId xmlns:a16="http://schemas.microsoft.com/office/drawing/2014/main" val="2264301742"/>
                  </a:ext>
                </a:extLst>
              </a:tr>
              <a:tr h="156802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900" u="none" strike="noStrike">
                          <a:effectLst/>
                        </a:rPr>
                        <a:t>Servicio de guardería para la reunión de información del nuevo curso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s-ES" sz="900" u="none" strike="noStrike">
                          <a:effectLst/>
                        </a:rPr>
                        <a:t>-123,00 €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/>
                </a:tc>
                <a:extLst>
                  <a:ext uri="{0D108BD9-81ED-4DB2-BD59-A6C34878D82A}">
                    <a16:rowId xmlns:a16="http://schemas.microsoft.com/office/drawing/2014/main" val="3809595180"/>
                  </a:ext>
                </a:extLst>
              </a:tr>
              <a:tr h="156802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900" u="none" strike="noStrike">
                          <a:effectLst/>
                        </a:rPr>
                        <a:t>Teatro fin de curso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s-ES" sz="900" u="none" strike="noStrike">
                          <a:effectLst/>
                        </a:rPr>
                        <a:t>-1.300,00 €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/>
                </a:tc>
                <a:extLst>
                  <a:ext uri="{0D108BD9-81ED-4DB2-BD59-A6C34878D82A}">
                    <a16:rowId xmlns:a16="http://schemas.microsoft.com/office/drawing/2014/main" val="1188949706"/>
                  </a:ext>
                </a:extLst>
              </a:tr>
              <a:tr h="156802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900" u="none" strike="noStrike">
                          <a:effectLst/>
                        </a:rPr>
                        <a:t>Verificación personal para la emisión del Certificado digital en la oficina de correos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s-ES" sz="900" u="none" strike="noStrike">
                          <a:effectLst/>
                        </a:rPr>
                        <a:t>-5,15 €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/>
                </a:tc>
                <a:extLst>
                  <a:ext uri="{0D108BD9-81ED-4DB2-BD59-A6C34878D82A}">
                    <a16:rowId xmlns:a16="http://schemas.microsoft.com/office/drawing/2014/main" val="3959942801"/>
                  </a:ext>
                </a:extLst>
              </a:tr>
              <a:tr h="156802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900" u="none" strike="noStrike">
                          <a:effectLst/>
                        </a:rPr>
                        <a:t>Viaje fin de curso 6º 2024 (primer pago)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s-ES" sz="900" u="none" strike="noStrike">
                          <a:effectLst/>
                        </a:rPr>
                        <a:t>7200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/>
                </a:tc>
                <a:extLst>
                  <a:ext uri="{0D108BD9-81ED-4DB2-BD59-A6C34878D82A}">
                    <a16:rowId xmlns:a16="http://schemas.microsoft.com/office/drawing/2014/main" val="3698524265"/>
                  </a:ext>
                </a:extLst>
              </a:tr>
              <a:tr h="156802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900" u="none" strike="noStrike">
                          <a:effectLst/>
                        </a:rPr>
                        <a:t>Viaje fin de curso 6º 2024 (segundo pago)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s-ES" sz="900" u="none" strike="noStrike">
                          <a:effectLst/>
                        </a:rPr>
                        <a:t>7700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/>
                </a:tc>
                <a:extLst>
                  <a:ext uri="{0D108BD9-81ED-4DB2-BD59-A6C34878D82A}">
                    <a16:rowId xmlns:a16="http://schemas.microsoft.com/office/drawing/2014/main" val="4280694696"/>
                  </a:ext>
                </a:extLst>
              </a:tr>
              <a:tr h="156802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900" u="none" strike="noStrike">
                          <a:effectLst/>
                        </a:rPr>
                        <a:t>Viaje fin de curso 6º 2025 (primer pago con abono Isla Mágica)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s-ES" sz="900" u="none" strike="noStrike">
                          <a:effectLst/>
                        </a:rPr>
                        <a:t>4247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/>
                </a:tc>
                <a:extLst>
                  <a:ext uri="{0D108BD9-81ED-4DB2-BD59-A6C34878D82A}">
                    <a16:rowId xmlns:a16="http://schemas.microsoft.com/office/drawing/2014/main" val="896896322"/>
                  </a:ext>
                </a:extLst>
              </a:tr>
              <a:tr h="156802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900" u="none" strike="noStrike">
                          <a:effectLst/>
                        </a:rPr>
                        <a:t>Viaje fin de curso 6º 2025 (primer pago)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s-ES" sz="900" u="none" strike="noStrike">
                          <a:effectLst/>
                        </a:rPr>
                        <a:t>2643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/>
                </a:tc>
                <a:extLst>
                  <a:ext uri="{0D108BD9-81ED-4DB2-BD59-A6C34878D82A}">
                    <a16:rowId xmlns:a16="http://schemas.microsoft.com/office/drawing/2014/main" val="94209318"/>
                  </a:ext>
                </a:extLst>
              </a:tr>
              <a:tr h="156802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900" u="none" strike="noStrike">
                          <a:effectLst/>
                        </a:rPr>
                        <a:t>Viaje fin de curso 6º 2025 (segundo pago con reducción por asistencia a Isla Mágica)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s-ES" sz="900" u="none" strike="noStrike">
                          <a:effectLst/>
                        </a:rPr>
                        <a:t>112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/>
                </a:tc>
                <a:extLst>
                  <a:ext uri="{0D108BD9-81ED-4DB2-BD59-A6C34878D82A}">
                    <a16:rowId xmlns:a16="http://schemas.microsoft.com/office/drawing/2014/main" val="2152864291"/>
                  </a:ext>
                </a:extLst>
              </a:tr>
              <a:tr h="156802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900" u="none" strike="noStrike">
                          <a:effectLst/>
                        </a:rPr>
                        <a:t>Viaje fin de curso 6º 2025 (segundo pago)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s-ES" sz="900" u="none" strike="noStrike">
                          <a:effectLst/>
                        </a:rPr>
                        <a:t>7350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/>
                </a:tc>
                <a:extLst>
                  <a:ext uri="{0D108BD9-81ED-4DB2-BD59-A6C34878D82A}">
                    <a16:rowId xmlns:a16="http://schemas.microsoft.com/office/drawing/2014/main" val="334429747"/>
                  </a:ext>
                </a:extLst>
              </a:tr>
              <a:tr h="156802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900" u="none" strike="noStrike">
                          <a:effectLst/>
                        </a:rPr>
                        <a:t>Viaje Isla Mágica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s-ES" sz="900" u="none" strike="noStrike">
                          <a:effectLst/>
                        </a:rPr>
                        <a:t>1627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/>
                </a:tc>
                <a:extLst>
                  <a:ext uri="{0D108BD9-81ED-4DB2-BD59-A6C34878D82A}">
                    <a16:rowId xmlns:a16="http://schemas.microsoft.com/office/drawing/2014/main" val="3530750474"/>
                  </a:ext>
                </a:extLst>
              </a:tr>
              <a:tr h="156802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900" u="none" strike="noStrike">
                          <a:effectLst/>
                        </a:rPr>
                        <a:t>Viaje Isla Mágica (con bono de acceso al parque)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s-ES" sz="900" u="none" strike="noStrike">
                          <a:effectLst/>
                        </a:rPr>
                        <a:t>108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/>
                </a:tc>
                <a:extLst>
                  <a:ext uri="{0D108BD9-81ED-4DB2-BD59-A6C34878D82A}">
                    <a16:rowId xmlns:a16="http://schemas.microsoft.com/office/drawing/2014/main" val="3121248122"/>
                  </a:ext>
                </a:extLst>
              </a:tr>
              <a:tr h="156802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900" u="none" strike="noStrike">
                          <a:effectLst/>
                        </a:rPr>
                        <a:t>(en blanco)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s-ES" sz="900" u="none" strike="noStrike">
                          <a:effectLst/>
                        </a:rPr>
                        <a:t>247,00 €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/>
                </a:tc>
                <a:extLst>
                  <a:ext uri="{0D108BD9-81ED-4DB2-BD59-A6C34878D82A}">
                    <a16:rowId xmlns:a16="http://schemas.microsoft.com/office/drawing/2014/main" val="297109620"/>
                  </a:ext>
                </a:extLst>
              </a:tr>
              <a:tr h="156802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900" u="none" strike="noStrike">
                          <a:effectLst/>
                        </a:rPr>
                        <a:t>Compra agendas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s-ES" sz="900" u="none" strike="noStrike">
                          <a:effectLst/>
                        </a:rPr>
                        <a:t>40,23 €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/>
                </a:tc>
                <a:extLst>
                  <a:ext uri="{0D108BD9-81ED-4DB2-BD59-A6C34878D82A}">
                    <a16:rowId xmlns:a16="http://schemas.microsoft.com/office/drawing/2014/main" val="3546136028"/>
                  </a:ext>
                </a:extLst>
              </a:tr>
              <a:tr h="156802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900" u="none" strike="noStrike">
                          <a:effectLst/>
                        </a:rPr>
                        <a:t>Pago animación fiesta fin de curso 2024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s-ES" sz="900" u="none" strike="noStrike">
                          <a:effectLst/>
                        </a:rPr>
                        <a:t>-803,52 €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/>
                </a:tc>
                <a:extLst>
                  <a:ext uri="{0D108BD9-81ED-4DB2-BD59-A6C34878D82A}">
                    <a16:rowId xmlns:a16="http://schemas.microsoft.com/office/drawing/2014/main" val="2181798792"/>
                  </a:ext>
                </a:extLst>
              </a:tr>
              <a:tr h="156802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900" u="none" strike="noStrike">
                          <a:effectLst/>
                        </a:rPr>
                        <a:t>Fotos grupales fin de curso 2024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s-ES" sz="900" u="none" strike="noStrike" dirty="0">
                          <a:effectLst/>
                        </a:rPr>
                        <a:t>-307,34 €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/>
                </a:tc>
                <a:extLst>
                  <a:ext uri="{0D108BD9-81ED-4DB2-BD59-A6C34878D82A}">
                    <a16:rowId xmlns:a16="http://schemas.microsoft.com/office/drawing/2014/main" val="21597864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49009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3386B8-B705-12A7-DD38-4884A6F2F7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824763-3589-0109-E597-4F276D5CA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Ingresos y gastos</a:t>
            </a:r>
            <a:endParaRPr dirty="0"/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0CF3417-93BA-106F-E3A6-D177756C2A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2590095"/>
              </p:ext>
            </p:extLst>
          </p:nvPr>
        </p:nvGraphicFramePr>
        <p:xfrm>
          <a:off x="1535413" y="1965170"/>
          <a:ext cx="5742616" cy="40044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45739">
                  <a:extLst>
                    <a:ext uri="{9D8B030D-6E8A-4147-A177-3AD203B41FA5}">
                      <a16:colId xmlns:a16="http://schemas.microsoft.com/office/drawing/2014/main" val="858498761"/>
                    </a:ext>
                  </a:extLst>
                </a:gridCol>
                <a:gridCol w="896877">
                  <a:extLst>
                    <a:ext uri="{9D8B030D-6E8A-4147-A177-3AD203B41FA5}">
                      <a16:colId xmlns:a16="http://schemas.microsoft.com/office/drawing/2014/main" val="779662287"/>
                    </a:ext>
                  </a:extLst>
                </a:gridCol>
              </a:tblGrid>
              <a:tr h="148313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Transferencia recibida para el pago del autobús del viaje de fin de curso 6º 2024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8" marR="6388" marT="6388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1680,15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8" marR="6388" marT="6388" marB="0" anchor="b"/>
                </a:tc>
                <a:extLst>
                  <a:ext uri="{0D108BD9-81ED-4DB2-BD59-A6C34878D82A}">
                    <a16:rowId xmlns:a16="http://schemas.microsoft.com/office/drawing/2014/main" val="891210491"/>
                  </a:ext>
                </a:extLst>
              </a:tr>
              <a:tr h="148313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Pago a empresa del Viaje fin de curso de 6º 2024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8" marR="6388" marT="6388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-14700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8" marR="6388" marT="6388" marB="0" anchor="b"/>
                </a:tc>
                <a:extLst>
                  <a:ext uri="{0D108BD9-81ED-4DB2-BD59-A6C34878D82A}">
                    <a16:rowId xmlns:a16="http://schemas.microsoft.com/office/drawing/2014/main" val="598159242"/>
                  </a:ext>
                </a:extLst>
              </a:tr>
              <a:tr h="148313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Compra protección esquina escalón canasta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8" marR="6388" marT="6388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-23,98 €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8" marR="6388" marT="6388" marB="0" anchor="b"/>
                </a:tc>
                <a:extLst>
                  <a:ext uri="{0D108BD9-81ED-4DB2-BD59-A6C34878D82A}">
                    <a16:rowId xmlns:a16="http://schemas.microsoft.com/office/drawing/2014/main" val="3504925019"/>
                  </a:ext>
                </a:extLst>
              </a:tr>
              <a:tr h="148313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Abono devolución compra mesa ping-pong y canasta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8" marR="6388" marT="6388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1.259,48 €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8" marR="6388" marT="6388" marB="0" anchor="b"/>
                </a:tc>
                <a:extLst>
                  <a:ext uri="{0D108BD9-81ED-4DB2-BD59-A6C34878D82A}">
                    <a16:rowId xmlns:a16="http://schemas.microsoft.com/office/drawing/2014/main" val="2844678040"/>
                  </a:ext>
                </a:extLst>
              </a:tr>
              <a:tr h="148313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Cargo compra mesa ping-pong y canasta en tienda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8" marR="6388" marT="6388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-1.259,48 €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8" marR="6388" marT="6388" marB="0" anchor="b"/>
                </a:tc>
                <a:extLst>
                  <a:ext uri="{0D108BD9-81ED-4DB2-BD59-A6C34878D82A}">
                    <a16:rowId xmlns:a16="http://schemas.microsoft.com/office/drawing/2014/main" val="530627917"/>
                  </a:ext>
                </a:extLst>
              </a:tr>
              <a:tr h="148313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Compra pelota blanda para canasta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8" marR="6388" marT="6388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-14,99 €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8" marR="6388" marT="6388" marB="0" anchor="b"/>
                </a:tc>
                <a:extLst>
                  <a:ext uri="{0D108BD9-81ED-4DB2-BD59-A6C34878D82A}">
                    <a16:rowId xmlns:a16="http://schemas.microsoft.com/office/drawing/2014/main" val="3994601912"/>
                  </a:ext>
                </a:extLst>
              </a:tr>
              <a:tr h="148313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Ruedas (neumáticos) juego infantil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8" marR="6388" marT="6388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-287,12 €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8" marR="6388" marT="6388" marB="0" anchor="b"/>
                </a:tc>
                <a:extLst>
                  <a:ext uri="{0D108BD9-81ED-4DB2-BD59-A6C34878D82A}">
                    <a16:rowId xmlns:a16="http://schemas.microsoft.com/office/drawing/2014/main" val="1378777892"/>
                  </a:ext>
                </a:extLst>
              </a:tr>
              <a:tr h="148313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Portería patio primaria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8" marR="6388" marT="6388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-54,98 €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8" marR="6388" marT="6388" marB="0" anchor="b"/>
                </a:tc>
                <a:extLst>
                  <a:ext uri="{0D108BD9-81ED-4DB2-BD59-A6C34878D82A}">
                    <a16:rowId xmlns:a16="http://schemas.microsoft.com/office/drawing/2014/main" val="4158900594"/>
                  </a:ext>
                </a:extLst>
              </a:tr>
              <a:tr h="148313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Compra mesa ping-pong solicitud factura devolución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8" marR="6388" marT="6388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1.259,48 €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8" marR="6388" marT="6388" marB="0" anchor="b"/>
                </a:tc>
                <a:extLst>
                  <a:ext uri="{0D108BD9-81ED-4DB2-BD59-A6C34878D82A}">
                    <a16:rowId xmlns:a16="http://schemas.microsoft.com/office/drawing/2014/main" val="352599508"/>
                  </a:ext>
                </a:extLst>
              </a:tr>
              <a:tr h="148313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Compra mesa ping-pong solicitud factura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8" marR="6388" marT="6388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-1.259,48 €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8" marR="6388" marT="6388" marB="0" anchor="b"/>
                </a:tc>
                <a:extLst>
                  <a:ext uri="{0D108BD9-81ED-4DB2-BD59-A6C34878D82A}">
                    <a16:rowId xmlns:a16="http://schemas.microsoft.com/office/drawing/2014/main" val="1536756444"/>
                  </a:ext>
                </a:extLst>
              </a:tr>
              <a:tr h="148313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Pelota de baloncesto blanda para primaria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8" marR="6388" marT="6388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-14,99 €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8" marR="6388" marT="6388" marB="0" anchor="b"/>
                </a:tc>
                <a:extLst>
                  <a:ext uri="{0D108BD9-81ED-4DB2-BD59-A6C34878D82A}">
                    <a16:rowId xmlns:a16="http://schemas.microsoft.com/office/drawing/2014/main" val="2648083113"/>
                  </a:ext>
                </a:extLst>
              </a:tr>
              <a:tr h="148313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Recaudación carrera solidaria día de la paz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8" marR="6388" marT="6388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2715,22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8" marR="6388" marT="6388" marB="0" anchor="b"/>
                </a:tc>
                <a:extLst>
                  <a:ext uri="{0D108BD9-81ED-4DB2-BD59-A6C34878D82A}">
                    <a16:rowId xmlns:a16="http://schemas.microsoft.com/office/drawing/2014/main" val="1703052889"/>
                  </a:ext>
                </a:extLst>
              </a:tr>
              <a:tr h="148313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Viaje fin de curso 6º 2025 (tercer pago)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8" marR="6388" marT="6388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4600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8" marR="6388" marT="6388" marB="0" anchor="b"/>
                </a:tc>
                <a:extLst>
                  <a:ext uri="{0D108BD9-81ED-4DB2-BD59-A6C34878D82A}">
                    <a16:rowId xmlns:a16="http://schemas.microsoft.com/office/drawing/2014/main" val="4268294386"/>
                  </a:ext>
                </a:extLst>
              </a:tr>
              <a:tr h="148313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Cobros churros con tarjeta (día fiesta de navidad)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8" marR="6388" marT="6388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170,00 €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8" marR="6388" marT="6388" marB="0" anchor="b"/>
                </a:tc>
                <a:extLst>
                  <a:ext uri="{0D108BD9-81ED-4DB2-BD59-A6C34878D82A}">
                    <a16:rowId xmlns:a16="http://schemas.microsoft.com/office/drawing/2014/main" val="2320934077"/>
                  </a:ext>
                </a:extLst>
              </a:tr>
              <a:tr h="148313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Devolución pago FAMPA Sevilla Nueva Escuela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8" marR="6388" marT="6388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100,00 €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8" marR="6388" marT="6388" marB="0" anchor="b"/>
                </a:tc>
                <a:extLst>
                  <a:ext uri="{0D108BD9-81ED-4DB2-BD59-A6C34878D82A}">
                    <a16:rowId xmlns:a16="http://schemas.microsoft.com/office/drawing/2014/main" val="1787897339"/>
                  </a:ext>
                </a:extLst>
              </a:tr>
              <a:tr h="148313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Cuota socio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8" marR="6388" marT="6388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5.275,00 €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8" marR="6388" marT="6388" marB="0" anchor="b"/>
                </a:tc>
                <a:extLst>
                  <a:ext uri="{0D108BD9-81ED-4DB2-BD59-A6C34878D82A}">
                    <a16:rowId xmlns:a16="http://schemas.microsoft.com/office/drawing/2014/main" val="1442592176"/>
                  </a:ext>
                </a:extLst>
              </a:tr>
              <a:tr h="148313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Ingreso beneficio extraescolares curso 2023/2024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8" marR="6388" marT="6388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225,00 €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8" marR="6388" marT="6388" marB="0" anchor="b"/>
                </a:tc>
                <a:extLst>
                  <a:ext uri="{0D108BD9-81ED-4DB2-BD59-A6C34878D82A}">
                    <a16:rowId xmlns:a16="http://schemas.microsoft.com/office/drawing/2014/main" val="3051994662"/>
                  </a:ext>
                </a:extLst>
              </a:tr>
              <a:tr h="148313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Ingreso beneficio fiesta fin de curso 2023/2024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8" marR="6388" marT="6388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475,00 €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8" marR="6388" marT="6388" marB="0" anchor="b"/>
                </a:tc>
                <a:extLst>
                  <a:ext uri="{0D108BD9-81ED-4DB2-BD59-A6C34878D82A}">
                    <a16:rowId xmlns:a16="http://schemas.microsoft.com/office/drawing/2014/main" val="663456247"/>
                  </a:ext>
                </a:extLst>
              </a:tr>
              <a:tr h="148313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Comisión bancaria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8" marR="6388" marT="6388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-2,00 €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8" marR="6388" marT="6388" marB="0" anchor="b"/>
                </a:tc>
                <a:extLst>
                  <a:ext uri="{0D108BD9-81ED-4DB2-BD59-A6C34878D82A}">
                    <a16:rowId xmlns:a16="http://schemas.microsoft.com/office/drawing/2014/main" val="2915104555"/>
                  </a:ext>
                </a:extLst>
              </a:tr>
              <a:tr h="148313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Devolucion pagos viaje fin de curso 2024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8" marR="6388" marT="6388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-200,00 €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8" marR="6388" marT="6388" marB="0" anchor="b"/>
                </a:tc>
                <a:extLst>
                  <a:ext uri="{0D108BD9-81ED-4DB2-BD59-A6C34878D82A}">
                    <a16:rowId xmlns:a16="http://schemas.microsoft.com/office/drawing/2014/main" val="649051552"/>
                  </a:ext>
                </a:extLst>
              </a:tr>
              <a:tr h="148313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Fiesta de fin de curso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8" marR="6388" marT="6388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-275,88 €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8" marR="6388" marT="6388" marB="0" anchor="b"/>
                </a:tc>
                <a:extLst>
                  <a:ext uri="{0D108BD9-81ED-4DB2-BD59-A6C34878D82A}">
                    <a16:rowId xmlns:a16="http://schemas.microsoft.com/office/drawing/2014/main" val="2816225166"/>
                  </a:ext>
                </a:extLst>
              </a:tr>
              <a:tr h="148313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Rocódromo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8" marR="6388" marT="6388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-2.541,00 €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8" marR="6388" marT="6388" marB="0" anchor="b"/>
                </a:tc>
                <a:extLst>
                  <a:ext uri="{0D108BD9-81ED-4DB2-BD59-A6C34878D82A}">
                    <a16:rowId xmlns:a16="http://schemas.microsoft.com/office/drawing/2014/main" val="1111169047"/>
                  </a:ext>
                </a:extLst>
              </a:tr>
              <a:tr h="148313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Taller laboratorio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8" marR="6388" marT="6388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-180,00 €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8" marR="6388" marT="6388" marB="0" anchor="b"/>
                </a:tc>
                <a:extLst>
                  <a:ext uri="{0D108BD9-81ED-4DB2-BD59-A6C34878D82A}">
                    <a16:rowId xmlns:a16="http://schemas.microsoft.com/office/drawing/2014/main" val="3414118444"/>
                  </a:ext>
                </a:extLst>
              </a:tr>
              <a:tr h="148313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Taller creación artística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8" marR="6388" marT="6388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-53,00 €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8" marR="6388" marT="6388" marB="0" anchor="b"/>
                </a:tc>
                <a:extLst>
                  <a:ext uri="{0D108BD9-81ED-4DB2-BD59-A6C34878D82A}">
                    <a16:rowId xmlns:a16="http://schemas.microsoft.com/office/drawing/2014/main" val="1790151390"/>
                  </a:ext>
                </a:extLst>
              </a:tr>
              <a:tr h="148313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Pago lotería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8" marR="6388" marT="6388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815,00 €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8" marR="6388" marT="6388" marB="0" anchor="b"/>
                </a:tc>
                <a:extLst>
                  <a:ext uri="{0D108BD9-81ED-4DB2-BD59-A6C34878D82A}">
                    <a16:rowId xmlns:a16="http://schemas.microsoft.com/office/drawing/2014/main" val="3634729641"/>
                  </a:ext>
                </a:extLst>
              </a:tr>
              <a:tr h="148313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Pago lotería/foto navidad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8" marR="6388" marT="6388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275,00 €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8" marR="6388" marT="6388" marB="0" anchor="b"/>
                </a:tc>
                <a:extLst>
                  <a:ext uri="{0D108BD9-81ED-4DB2-BD59-A6C34878D82A}">
                    <a16:rowId xmlns:a16="http://schemas.microsoft.com/office/drawing/2014/main" val="1927984087"/>
                  </a:ext>
                </a:extLst>
              </a:tr>
              <a:tr h="148313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Compra abanico para despedida de la profesora Bella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8" marR="6388" marT="6388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s-ES" sz="700" u="none" strike="noStrike" dirty="0">
                          <a:effectLst/>
                        </a:rPr>
                        <a:t>-25,00 €</a:t>
                      </a:r>
                      <a:endParaRPr lang="es-E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8" marR="6388" marT="6388" marB="0" anchor="b"/>
                </a:tc>
                <a:extLst>
                  <a:ext uri="{0D108BD9-81ED-4DB2-BD59-A6C34878D82A}">
                    <a16:rowId xmlns:a16="http://schemas.microsoft.com/office/drawing/2014/main" val="36544909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75700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967FD6-323B-14C8-2EAF-E6A2063A6D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F2F40-0DFC-0C23-E48F-3EBF7689FA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Ingresos y gastos</a:t>
            </a:r>
            <a:endParaRPr dirty="0"/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02BB4EF8-1775-CB92-A0D3-C956B437D8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9609185"/>
              </p:ext>
            </p:extLst>
          </p:nvPr>
        </p:nvGraphicFramePr>
        <p:xfrm>
          <a:off x="1535413" y="1927999"/>
          <a:ext cx="5512158" cy="39152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51273">
                  <a:extLst>
                    <a:ext uri="{9D8B030D-6E8A-4147-A177-3AD203B41FA5}">
                      <a16:colId xmlns:a16="http://schemas.microsoft.com/office/drawing/2014/main" val="1826515232"/>
                    </a:ext>
                  </a:extLst>
                </a:gridCol>
                <a:gridCol w="860885">
                  <a:extLst>
                    <a:ext uri="{9D8B030D-6E8A-4147-A177-3AD203B41FA5}">
                      <a16:colId xmlns:a16="http://schemas.microsoft.com/office/drawing/2014/main" val="1383825425"/>
                    </a:ext>
                  </a:extLst>
                </a:gridCol>
              </a:tblGrid>
              <a:tr h="139830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Devolución extraescolar Sevilla Patina por matrículas de no socios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60" marR="6160" marT="616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87,00 €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60" marR="6160" marT="6160" marB="0" anchor="b"/>
                </a:tc>
                <a:extLst>
                  <a:ext uri="{0D108BD9-81ED-4DB2-BD59-A6C34878D82A}">
                    <a16:rowId xmlns:a16="http://schemas.microsoft.com/office/drawing/2014/main" val="1507844854"/>
                  </a:ext>
                </a:extLst>
              </a:tr>
              <a:tr h="139830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Ingreso efectivo autobús excursión primaria gestionada por María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60" marR="6160" marT="616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832,50 €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60" marR="6160" marT="6160" marB="0" anchor="b"/>
                </a:tc>
                <a:extLst>
                  <a:ext uri="{0D108BD9-81ED-4DB2-BD59-A6C34878D82A}">
                    <a16:rowId xmlns:a16="http://schemas.microsoft.com/office/drawing/2014/main" val="1756791875"/>
                  </a:ext>
                </a:extLst>
              </a:tr>
              <a:tr h="139830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Compra polos para repartir helados a los niños y niñas del cole en el último día de curso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60" marR="6160" marT="616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-49,00 €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60" marR="6160" marT="6160" marB="0" anchor="b"/>
                </a:tc>
                <a:extLst>
                  <a:ext uri="{0D108BD9-81ED-4DB2-BD59-A6C34878D82A}">
                    <a16:rowId xmlns:a16="http://schemas.microsoft.com/office/drawing/2014/main" val="807011992"/>
                  </a:ext>
                </a:extLst>
              </a:tr>
              <a:tr h="139830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Fotos grupales fin de curso 2025 infantil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60" marR="6160" marT="616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-44,77 €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60" marR="6160" marT="6160" marB="0" anchor="b"/>
                </a:tc>
                <a:extLst>
                  <a:ext uri="{0D108BD9-81ED-4DB2-BD59-A6C34878D82A}">
                    <a16:rowId xmlns:a16="http://schemas.microsoft.com/office/drawing/2014/main" val="1005701498"/>
                  </a:ext>
                </a:extLst>
              </a:tr>
              <a:tr h="139830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Fotos grupales fin de curso 2025 primaria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60" marR="6160" marT="616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-66,55 €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60" marR="6160" marT="6160" marB="0" anchor="b"/>
                </a:tc>
                <a:extLst>
                  <a:ext uri="{0D108BD9-81ED-4DB2-BD59-A6C34878D82A}">
                    <a16:rowId xmlns:a16="http://schemas.microsoft.com/office/drawing/2014/main" val="1104329870"/>
                  </a:ext>
                </a:extLst>
              </a:tr>
              <a:tr h="139830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Compra de pegatinas con logo de AMPA y fundas transparentes para fotos grupales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60" marR="6160" marT="616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-44,20 €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60" marR="6160" marT="6160" marB="0" anchor="b"/>
                </a:tc>
                <a:extLst>
                  <a:ext uri="{0D108BD9-81ED-4DB2-BD59-A6C34878D82A}">
                    <a16:rowId xmlns:a16="http://schemas.microsoft.com/office/drawing/2014/main" val="3362046373"/>
                  </a:ext>
                </a:extLst>
              </a:tr>
              <a:tr h="139830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Pago autobús excursión primaria gestionada por María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60" marR="6160" marT="616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-880,00 €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60" marR="6160" marT="6160" marB="0" anchor="b"/>
                </a:tc>
                <a:extLst>
                  <a:ext uri="{0D108BD9-81ED-4DB2-BD59-A6C34878D82A}">
                    <a16:rowId xmlns:a16="http://schemas.microsoft.com/office/drawing/2014/main" val="388885032"/>
                  </a:ext>
                </a:extLst>
              </a:tr>
              <a:tr h="139830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Pago cuotas socios pago online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60" marR="6160" marT="616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127,73 €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60" marR="6160" marT="6160" marB="0" anchor="b"/>
                </a:tc>
                <a:extLst>
                  <a:ext uri="{0D108BD9-81ED-4DB2-BD59-A6C34878D82A}">
                    <a16:rowId xmlns:a16="http://schemas.microsoft.com/office/drawing/2014/main" val="56995025"/>
                  </a:ext>
                </a:extLst>
              </a:tr>
              <a:tr h="139830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Compra pack viaje para rifa fiesta de fin de curso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60" marR="6160" marT="616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-69,90 €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60" marR="6160" marT="6160" marB="0" anchor="b"/>
                </a:tc>
                <a:extLst>
                  <a:ext uri="{0D108BD9-81ED-4DB2-BD59-A6C34878D82A}">
                    <a16:rowId xmlns:a16="http://schemas.microsoft.com/office/drawing/2014/main" val="186343246"/>
                  </a:ext>
                </a:extLst>
              </a:tr>
              <a:tr h="139830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Pago autobús viaje fin de curso 5º/6º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60" marR="6160" marT="616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-1.830,00 €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60" marR="6160" marT="6160" marB="0" anchor="b"/>
                </a:tc>
                <a:extLst>
                  <a:ext uri="{0D108BD9-81ED-4DB2-BD59-A6C34878D82A}">
                    <a16:rowId xmlns:a16="http://schemas.microsoft.com/office/drawing/2014/main" val="534664508"/>
                  </a:ext>
                </a:extLst>
              </a:tr>
              <a:tr h="139830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Pago excursión viaje fin de curso 5º/6º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60" marR="6160" marT="616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-15.395,00 €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60" marR="6160" marT="6160" marB="0" anchor="b"/>
                </a:tc>
                <a:extLst>
                  <a:ext uri="{0D108BD9-81ED-4DB2-BD59-A6C34878D82A}">
                    <a16:rowId xmlns:a16="http://schemas.microsoft.com/office/drawing/2014/main" val="4205782430"/>
                  </a:ext>
                </a:extLst>
              </a:tr>
              <a:tr h="139830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Viaje fin de curso 5º 2025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60" marR="6160" marT="616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11.953,50 €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60" marR="6160" marT="6160" marB="0" anchor="b"/>
                </a:tc>
                <a:extLst>
                  <a:ext uri="{0D108BD9-81ED-4DB2-BD59-A6C34878D82A}">
                    <a16:rowId xmlns:a16="http://schemas.microsoft.com/office/drawing/2014/main" val="2168147224"/>
                  </a:ext>
                </a:extLst>
              </a:tr>
              <a:tr h="139830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Transferencia a Noniná por el pago restante de la fiesta de la primavera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60" marR="6160" marT="616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-105,00 €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60" marR="6160" marT="6160" marB="0" anchor="b"/>
                </a:tc>
                <a:extLst>
                  <a:ext uri="{0D108BD9-81ED-4DB2-BD59-A6C34878D82A}">
                    <a16:rowId xmlns:a16="http://schemas.microsoft.com/office/drawing/2014/main" val="970598610"/>
                  </a:ext>
                </a:extLst>
              </a:tr>
              <a:tr h="139830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Segundo viaje fin de curso 6º 2025 (junto a 5º)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60" marR="6160" marT="616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8.195,00 €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60" marR="6160" marT="6160" marB="0" anchor="b"/>
                </a:tc>
                <a:extLst>
                  <a:ext uri="{0D108BD9-81ED-4DB2-BD59-A6C34878D82A}">
                    <a16:rowId xmlns:a16="http://schemas.microsoft.com/office/drawing/2014/main" val="238095582"/>
                  </a:ext>
                </a:extLst>
              </a:tr>
              <a:tr h="139830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Pago parcial señal viaje fin de curso 5º/6º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60" marR="6160" marT="616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-2.500,00 €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60" marR="6160" marT="6160" marB="0" anchor="b"/>
                </a:tc>
                <a:extLst>
                  <a:ext uri="{0D108BD9-81ED-4DB2-BD59-A6C34878D82A}">
                    <a16:rowId xmlns:a16="http://schemas.microsoft.com/office/drawing/2014/main" val="619051230"/>
                  </a:ext>
                </a:extLst>
              </a:tr>
              <a:tr h="139830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Pago pulseras fiesta de la primavera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60" marR="6160" marT="616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284,83 €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60" marR="6160" marT="6160" marB="0" anchor="b"/>
                </a:tc>
                <a:extLst>
                  <a:ext uri="{0D108BD9-81ED-4DB2-BD59-A6C34878D82A}">
                    <a16:rowId xmlns:a16="http://schemas.microsoft.com/office/drawing/2014/main" val="2240064444"/>
                  </a:ext>
                </a:extLst>
              </a:tr>
              <a:tr h="139830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Pago pulseras fiesta de la primavera con datáfono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60" marR="6160" marT="616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163,00 €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60" marR="6160" marT="6160" marB="0" anchor="b"/>
                </a:tc>
                <a:extLst>
                  <a:ext uri="{0D108BD9-81ED-4DB2-BD59-A6C34878D82A}">
                    <a16:rowId xmlns:a16="http://schemas.microsoft.com/office/drawing/2014/main" val="4252288881"/>
                  </a:ext>
                </a:extLst>
              </a:tr>
              <a:tr h="139830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Pago fiesta primavera Noniná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60" marR="6160" marT="616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-749,00 €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60" marR="6160" marT="6160" marB="0" anchor="b"/>
                </a:tc>
                <a:extLst>
                  <a:ext uri="{0D108BD9-81ED-4DB2-BD59-A6C34878D82A}">
                    <a16:rowId xmlns:a16="http://schemas.microsoft.com/office/drawing/2014/main" val="1513337614"/>
                  </a:ext>
                </a:extLst>
              </a:tr>
              <a:tr h="139830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Agendas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60" marR="6160" marT="616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-118,65 €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60" marR="6160" marT="6160" marB="0" anchor="b"/>
                </a:tc>
                <a:extLst>
                  <a:ext uri="{0D108BD9-81ED-4DB2-BD59-A6C34878D82A}">
                    <a16:rowId xmlns:a16="http://schemas.microsoft.com/office/drawing/2014/main" val="2550128027"/>
                  </a:ext>
                </a:extLst>
              </a:tr>
              <a:tr h="139830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Transferencia recaudado por la carrera solidaria a la ONG Save The Children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60" marR="6160" marT="616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-2.774,54 €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60" marR="6160" marT="6160" marB="0" anchor="b"/>
                </a:tc>
                <a:extLst>
                  <a:ext uri="{0D108BD9-81ED-4DB2-BD59-A6C34878D82A}">
                    <a16:rowId xmlns:a16="http://schemas.microsoft.com/office/drawing/2014/main" val="3500313163"/>
                  </a:ext>
                </a:extLst>
              </a:tr>
              <a:tr h="139830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Ingreso carrera solidaria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60" marR="6160" marT="616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59,32 €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60" marR="6160" marT="6160" marB="0" anchor="b"/>
                </a:tc>
                <a:extLst>
                  <a:ext uri="{0D108BD9-81ED-4DB2-BD59-A6C34878D82A}">
                    <a16:rowId xmlns:a16="http://schemas.microsoft.com/office/drawing/2014/main" val="2773782334"/>
                  </a:ext>
                </a:extLst>
              </a:tr>
              <a:tr h="139830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Pago autobús viaje fin de curso 6º 2025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60" marR="6160" marT="616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-1.780,00 €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60" marR="6160" marT="6160" marB="0" anchor="b"/>
                </a:tc>
                <a:extLst>
                  <a:ext uri="{0D108BD9-81ED-4DB2-BD59-A6C34878D82A}">
                    <a16:rowId xmlns:a16="http://schemas.microsoft.com/office/drawing/2014/main" val="2748471873"/>
                  </a:ext>
                </a:extLst>
              </a:tr>
              <a:tr h="139830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Devolución pago de la empresa viaje Isla Mágica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60" marR="6160" marT="616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1.367,50 €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60" marR="6160" marT="6160" marB="0" anchor="b"/>
                </a:tc>
                <a:extLst>
                  <a:ext uri="{0D108BD9-81ED-4DB2-BD59-A6C34878D82A}">
                    <a16:rowId xmlns:a16="http://schemas.microsoft.com/office/drawing/2014/main" val="629049892"/>
                  </a:ext>
                </a:extLst>
              </a:tr>
              <a:tr h="139830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Cuota socio (pasarela Web)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60" marR="6160" marT="616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298,35 €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60" marR="6160" marT="6160" marB="0" anchor="b"/>
                </a:tc>
                <a:extLst>
                  <a:ext uri="{0D108BD9-81ED-4DB2-BD59-A6C34878D82A}">
                    <a16:rowId xmlns:a16="http://schemas.microsoft.com/office/drawing/2014/main" val="576724397"/>
                  </a:ext>
                </a:extLst>
              </a:tr>
              <a:tr h="139830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Cuota socio (resto de la familia que pagó 20€)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60" marR="6160" marT="616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5,00 €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60" marR="6160" marT="6160" marB="0" anchor="b"/>
                </a:tc>
                <a:extLst>
                  <a:ext uri="{0D108BD9-81ED-4DB2-BD59-A6C34878D82A}">
                    <a16:rowId xmlns:a16="http://schemas.microsoft.com/office/drawing/2014/main" val="234168211"/>
                  </a:ext>
                </a:extLst>
              </a:tr>
              <a:tr h="139830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Pago parte suelo laminado asambleas infantil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60" marR="6160" marT="616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-575,00 €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60" marR="6160" marT="6160" marB="0" anchor="b"/>
                </a:tc>
                <a:extLst>
                  <a:ext uri="{0D108BD9-81ED-4DB2-BD59-A6C34878D82A}">
                    <a16:rowId xmlns:a16="http://schemas.microsoft.com/office/drawing/2014/main" val="902990589"/>
                  </a:ext>
                </a:extLst>
              </a:tr>
              <a:tr h="139830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Pago animación fiesta fin de curso 2025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60" marR="6160" marT="616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-1.452,00 €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60" marR="6160" marT="6160" marB="0" anchor="b"/>
                </a:tc>
                <a:extLst>
                  <a:ext uri="{0D108BD9-81ED-4DB2-BD59-A6C34878D82A}">
                    <a16:rowId xmlns:a16="http://schemas.microsoft.com/office/drawing/2014/main" val="4023934383"/>
                  </a:ext>
                </a:extLst>
              </a:tr>
              <a:tr h="139830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700" u="none" strike="noStrike">
                          <a:effectLst/>
                        </a:rPr>
                        <a:t>Beneficio fiesta Fin de Curso 2025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60" marR="6160" marT="616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s-ES" sz="700" u="none" strike="noStrike" dirty="0">
                          <a:effectLst/>
                        </a:rPr>
                        <a:t>280,00 €</a:t>
                      </a:r>
                      <a:endParaRPr lang="es-E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60" marR="6160" marT="6160" marB="0" anchor="b"/>
                </a:tc>
                <a:extLst>
                  <a:ext uri="{0D108BD9-81ED-4DB2-BD59-A6C34878D82A}">
                    <a16:rowId xmlns:a16="http://schemas.microsoft.com/office/drawing/2014/main" val="42639528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20264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967FD6-323B-14C8-2EAF-E6A2063A6D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F2F40-0DFC-0C23-E48F-3EBF7689FA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Ingresos y gastos (efectivo)</a:t>
            </a:r>
            <a:endParaRPr dirty="0"/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C16F5C2-2C59-3F70-4DC2-9A3298BD1C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6977337"/>
              </p:ext>
            </p:extLst>
          </p:nvPr>
        </p:nvGraphicFramePr>
        <p:xfrm>
          <a:off x="1425907" y="2050779"/>
          <a:ext cx="6292185" cy="35155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16283">
                  <a:extLst>
                    <a:ext uri="{9D8B030D-6E8A-4147-A177-3AD203B41FA5}">
                      <a16:colId xmlns:a16="http://schemas.microsoft.com/office/drawing/2014/main" val="2474486673"/>
                    </a:ext>
                  </a:extLst>
                </a:gridCol>
                <a:gridCol w="454908">
                  <a:extLst>
                    <a:ext uri="{9D8B030D-6E8A-4147-A177-3AD203B41FA5}">
                      <a16:colId xmlns:a16="http://schemas.microsoft.com/office/drawing/2014/main" val="1520524051"/>
                    </a:ext>
                  </a:extLst>
                </a:gridCol>
                <a:gridCol w="488920">
                  <a:extLst>
                    <a:ext uri="{9D8B030D-6E8A-4147-A177-3AD203B41FA5}">
                      <a16:colId xmlns:a16="http://schemas.microsoft.com/office/drawing/2014/main" val="826586911"/>
                    </a:ext>
                  </a:extLst>
                </a:gridCol>
                <a:gridCol w="488920">
                  <a:extLst>
                    <a:ext uri="{9D8B030D-6E8A-4147-A177-3AD203B41FA5}">
                      <a16:colId xmlns:a16="http://schemas.microsoft.com/office/drawing/2014/main" val="1998701951"/>
                    </a:ext>
                  </a:extLst>
                </a:gridCol>
                <a:gridCol w="391136">
                  <a:extLst>
                    <a:ext uri="{9D8B030D-6E8A-4147-A177-3AD203B41FA5}">
                      <a16:colId xmlns:a16="http://schemas.microsoft.com/office/drawing/2014/main" val="2242374400"/>
                    </a:ext>
                  </a:extLst>
                </a:gridCol>
                <a:gridCol w="454908">
                  <a:extLst>
                    <a:ext uri="{9D8B030D-6E8A-4147-A177-3AD203B41FA5}">
                      <a16:colId xmlns:a16="http://schemas.microsoft.com/office/drawing/2014/main" val="524029450"/>
                    </a:ext>
                  </a:extLst>
                </a:gridCol>
                <a:gridCol w="1955679">
                  <a:extLst>
                    <a:ext uri="{9D8B030D-6E8A-4147-A177-3AD203B41FA5}">
                      <a16:colId xmlns:a16="http://schemas.microsoft.com/office/drawing/2014/main" val="2169115938"/>
                    </a:ext>
                  </a:extLst>
                </a:gridCol>
                <a:gridCol w="391136">
                  <a:extLst>
                    <a:ext uri="{9D8B030D-6E8A-4147-A177-3AD203B41FA5}">
                      <a16:colId xmlns:a16="http://schemas.microsoft.com/office/drawing/2014/main" val="3194599784"/>
                    </a:ext>
                  </a:extLst>
                </a:gridCol>
                <a:gridCol w="850295">
                  <a:extLst>
                    <a:ext uri="{9D8B030D-6E8A-4147-A177-3AD203B41FA5}">
                      <a16:colId xmlns:a16="http://schemas.microsoft.com/office/drawing/2014/main" val="3735655035"/>
                    </a:ext>
                  </a:extLst>
                </a:gridCol>
              </a:tblGrid>
              <a:tr h="90780"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350,00 €</a:t>
                      </a:r>
                      <a:endParaRPr lang="es-ES" sz="5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s-ES" sz="500" b="0" i="0" u="none" strike="noStrike" dirty="0">
                        <a:solidFill>
                          <a:srgbClr val="9C57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extLst>
                  <a:ext uri="{0D108BD9-81ED-4DB2-BD59-A6C34878D82A}">
                    <a16:rowId xmlns:a16="http://schemas.microsoft.com/office/drawing/2014/main" val="2204903951"/>
                  </a:ext>
                </a:extLst>
              </a:tr>
              <a:tr h="90780"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Agendas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9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45,00 €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4ºA - 9 agendas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395,00 €</a:t>
                      </a:r>
                      <a:endParaRPr lang="es-ES" sz="5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extLst>
                  <a:ext uri="{0D108BD9-81ED-4DB2-BD59-A6C34878D82A}">
                    <a16:rowId xmlns:a16="http://schemas.microsoft.com/office/drawing/2014/main" val="2707286565"/>
                  </a:ext>
                </a:extLst>
              </a:tr>
              <a:tr h="90780"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Agendas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19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95,00 €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4ºB - 19 agendas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490,00 €</a:t>
                      </a:r>
                      <a:endParaRPr lang="es-ES" sz="5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extLst>
                  <a:ext uri="{0D108BD9-81ED-4DB2-BD59-A6C34878D82A}">
                    <a16:rowId xmlns:a16="http://schemas.microsoft.com/office/drawing/2014/main" val="4236479674"/>
                  </a:ext>
                </a:extLst>
              </a:tr>
              <a:tr h="90780"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Agendas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17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85,00 €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3ºA - 17 agendas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575,00 €</a:t>
                      </a:r>
                      <a:endParaRPr lang="es-ES" sz="5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extLst>
                  <a:ext uri="{0D108BD9-81ED-4DB2-BD59-A6C34878D82A}">
                    <a16:rowId xmlns:a16="http://schemas.microsoft.com/office/drawing/2014/main" val="3338368524"/>
                  </a:ext>
                </a:extLst>
              </a:tr>
              <a:tr h="90780"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Agendas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1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5,00 €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4ºA - 1 agenda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580,00 €</a:t>
                      </a:r>
                      <a:endParaRPr lang="es-ES" sz="5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extLst>
                  <a:ext uri="{0D108BD9-81ED-4DB2-BD59-A6C34878D82A}">
                    <a16:rowId xmlns:a16="http://schemas.microsoft.com/office/drawing/2014/main" val="1533068238"/>
                  </a:ext>
                </a:extLst>
              </a:tr>
              <a:tr h="90780"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Agendas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16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80,00 €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5ºB - 16 agendas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660,00 €</a:t>
                      </a:r>
                      <a:endParaRPr lang="es-ES" sz="5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extLst>
                  <a:ext uri="{0D108BD9-81ED-4DB2-BD59-A6C34878D82A}">
                    <a16:rowId xmlns:a16="http://schemas.microsoft.com/office/drawing/2014/main" val="3121974473"/>
                  </a:ext>
                </a:extLst>
              </a:tr>
              <a:tr h="90780"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Agendas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18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90,00 €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3ºB - 18 agendas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750,00 €</a:t>
                      </a:r>
                      <a:endParaRPr lang="es-ES" sz="5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extLst>
                  <a:ext uri="{0D108BD9-81ED-4DB2-BD59-A6C34878D82A}">
                    <a16:rowId xmlns:a16="http://schemas.microsoft.com/office/drawing/2014/main" val="3846212374"/>
                  </a:ext>
                </a:extLst>
              </a:tr>
              <a:tr h="90780"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Agendas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1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5,00 €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5ºA - 1 agenda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755,00 €</a:t>
                      </a:r>
                      <a:endParaRPr lang="es-ES" sz="5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extLst>
                  <a:ext uri="{0D108BD9-81ED-4DB2-BD59-A6C34878D82A}">
                    <a16:rowId xmlns:a16="http://schemas.microsoft.com/office/drawing/2014/main" val="1340421221"/>
                  </a:ext>
                </a:extLst>
              </a:tr>
              <a:tr h="90780"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Agendas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17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85,00 €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6ºB - 17 agendas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840,00 €</a:t>
                      </a:r>
                      <a:endParaRPr lang="es-ES" sz="5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extLst>
                  <a:ext uri="{0D108BD9-81ED-4DB2-BD59-A6C34878D82A}">
                    <a16:rowId xmlns:a16="http://schemas.microsoft.com/office/drawing/2014/main" val="456134408"/>
                  </a:ext>
                </a:extLst>
              </a:tr>
              <a:tr h="90780"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Socio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1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25,00 €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Nuevo socio - cuota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865,00 €</a:t>
                      </a:r>
                      <a:endParaRPr lang="es-ES" sz="5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extLst>
                  <a:ext uri="{0D108BD9-81ED-4DB2-BD59-A6C34878D82A}">
                    <a16:rowId xmlns:a16="http://schemas.microsoft.com/office/drawing/2014/main" val="956789432"/>
                  </a:ext>
                </a:extLst>
              </a:tr>
              <a:tr h="90780"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Agendas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1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5,00 €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870,00 €</a:t>
                      </a:r>
                      <a:endParaRPr lang="es-ES" sz="5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extLst>
                  <a:ext uri="{0D108BD9-81ED-4DB2-BD59-A6C34878D82A}">
                    <a16:rowId xmlns:a16="http://schemas.microsoft.com/office/drawing/2014/main" val="1104266957"/>
                  </a:ext>
                </a:extLst>
              </a:tr>
              <a:tr h="90780"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Socio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1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25,00 €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Nuevo socio - cuota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895,00 €</a:t>
                      </a:r>
                      <a:endParaRPr lang="es-ES" sz="5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extLst>
                  <a:ext uri="{0D108BD9-81ED-4DB2-BD59-A6C34878D82A}">
                    <a16:rowId xmlns:a16="http://schemas.microsoft.com/office/drawing/2014/main" val="2894390180"/>
                  </a:ext>
                </a:extLst>
              </a:tr>
              <a:tr h="90780"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Agendas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26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130,00 €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26 agendas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1.025,00 €</a:t>
                      </a:r>
                      <a:endParaRPr lang="es-ES" sz="5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extLst>
                  <a:ext uri="{0D108BD9-81ED-4DB2-BD59-A6C34878D82A}">
                    <a16:rowId xmlns:a16="http://schemas.microsoft.com/office/drawing/2014/main" val="3559295043"/>
                  </a:ext>
                </a:extLst>
              </a:tr>
              <a:tr h="90780"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Agendas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1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5,00 €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1 agenda - Anotado en libro con 13 € (Agenda + camiseta)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1.030,00 €</a:t>
                      </a:r>
                      <a:endParaRPr lang="es-ES" sz="5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extLst>
                  <a:ext uri="{0D108BD9-81ED-4DB2-BD59-A6C34878D82A}">
                    <a16:rowId xmlns:a16="http://schemas.microsoft.com/office/drawing/2014/main" val="2006303935"/>
                  </a:ext>
                </a:extLst>
              </a:tr>
              <a:tr h="90780"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Camiseta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1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8,00 €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1 camiseta - Anotado en libro con 13 € (Agenda + camiseta)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1.038,00 €</a:t>
                      </a:r>
                      <a:endParaRPr lang="es-ES" sz="5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extLst>
                  <a:ext uri="{0D108BD9-81ED-4DB2-BD59-A6C34878D82A}">
                    <a16:rowId xmlns:a16="http://schemas.microsoft.com/office/drawing/2014/main" val="3623002982"/>
                  </a:ext>
                </a:extLst>
              </a:tr>
              <a:tr h="90780"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Socio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1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25,00 €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Nuevo socio - cuota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1.063,00 €</a:t>
                      </a:r>
                      <a:endParaRPr lang="es-ES" sz="5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extLst>
                  <a:ext uri="{0D108BD9-81ED-4DB2-BD59-A6C34878D82A}">
                    <a16:rowId xmlns:a16="http://schemas.microsoft.com/office/drawing/2014/main" val="2538406860"/>
                  </a:ext>
                </a:extLst>
              </a:tr>
              <a:tr h="90780"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Agendas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-335,78 €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Se retira dinero de agendas, ¿Cuántas agendas?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727,22 €</a:t>
                      </a:r>
                      <a:endParaRPr lang="es-ES" sz="5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extLst>
                  <a:ext uri="{0D108BD9-81ED-4DB2-BD59-A6C34878D82A}">
                    <a16:rowId xmlns:a16="http://schemas.microsoft.com/office/drawing/2014/main" val="2096766273"/>
                  </a:ext>
                </a:extLst>
              </a:tr>
              <a:tr h="90780"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Fiesta Dominos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1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278,60 €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1.005,82 €</a:t>
                      </a:r>
                      <a:endParaRPr lang="es-ES" sz="5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extLst>
                  <a:ext uri="{0D108BD9-81ED-4DB2-BD59-A6C34878D82A}">
                    <a16:rowId xmlns:a16="http://schemas.microsoft.com/office/drawing/2014/main" val="377401831"/>
                  </a:ext>
                </a:extLst>
              </a:tr>
              <a:tr h="90780"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Fotocopias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1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-7,20 €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Fotocopias Carnet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998,62 €</a:t>
                      </a:r>
                      <a:endParaRPr lang="es-ES" sz="5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extLst>
                  <a:ext uri="{0D108BD9-81ED-4DB2-BD59-A6C34878D82A}">
                    <a16:rowId xmlns:a16="http://schemas.microsoft.com/office/drawing/2014/main" val="3481994210"/>
                  </a:ext>
                </a:extLst>
              </a:tr>
              <a:tr h="90780"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Fotocopias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1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-6,88 €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Fotocopias Carnet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991,74 €</a:t>
                      </a:r>
                      <a:endParaRPr lang="es-ES" sz="5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extLst>
                  <a:ext uri="{0D108BD9-81ED-4DB2-BD59-A6C34878D82A}">
                    <a16:rowId xmlns:a16="http://schemas.microsoft.com/office/drawing/2014/main" val="725181504"/>
                  </a:ext>
                </a:extLst>
              </a:tr>
              <a:tr h="90780"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Ingreso banco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1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-225,00 €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Ingreso beneficio extraescolares curso 2023/2024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766,74 €</a:t>
                      </a:r>
                      <a:endParaRPr lang="es-ES" sz="5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extLst>
                  <a:ext uri="{0D108BD9-81ED-4DB2-BD59-A6C34878D82A}">
                    <a16:rowId xmlns:a16="http://schemas.microsoft.com/office/drawing/2014/main" val="2848942017"/>
                  </a:ext>
                </a:extLst>
              </a:tr>
              <a:tr h="90780"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Ingreso banco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1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-475,00 €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Ingreso beneficio fiesta fin de curso 2023/2024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291,74 €</a:t>
                      </a:r>
                      <a:endParaRPr lang="es-ES" sz="5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extLst>
                  <a:ext uri="{0D108BD9-81ED-4DB2-BD59-A6C34878D82A}">
                    <a16:rowId xmlns:a16="http://schemas.microsoft.com/office/drawing/2014/main" val="426327880"/>
                  </a:ext>
                </a:extLst>
              </a:tr>
              <a:tr h="90780"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Socio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1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25,00 €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Nuevo socio - cuota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316,74 €</a:t>
                      </a:r>
                      <a:endParaRPr lang="es-ES" sz="5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extLst>
                  <a:ext uri="{0D108BD9-81ED-4DB2-BD59-A6C34878D82A}">
                    <a16:rowId xmlns:a16="http://schemas.microsoft.com/office/drawing/2014/main" val="868246337"/>
                  </a:ext>
                </a:extLst>
              </a:tr>
              <a:tr h="90780"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Socio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2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50,00 €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Nuevo socio - cuota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366,74 €</a:t>
                      </a:r>
                      <a:endParaRPr lang="es-ES" sz="5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extLst>
                  <a:ext uri="{0D108BD9-81ED-4DB2-BD59-A6C34878D82A}">
                    <a16:rowId xmlns:a16="http://schemas.microsoft.com/office/drawing/2014/main" val="183531890"/>
                  </a:ext>
                </a:extLst>
              </a:tr>
              <a:tr h="90780"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CHECKPOINT</a:t>
                      </a:r>
                      <a:endParaRPr lang="es-ES" sz="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367,92 € HAY EN CAJA</a:t>
                      </a:r>
                      <a:endParaRPr lang="es-ES" sz="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366,74 €</a:t>
                      </a:r>
                      <a:endParaRPr lang="es-ES" sz="5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extLst>
                  <a:ext uri="{0D108BD9-81ED-4DB2-BD59-A6C34878D82A}">
                    <a16:rowId xmlns:a16="http://schemas.microsoft.com/office/drawing/2014/main" val="3233298110"/>
                  </a:ext>
                </a:extLst>
              </a:tr>
              <a:tr h="90780"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Socio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1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25,00 €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Nuevo socio - cuota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391,74 €</a:t>
                      </a:r>
                      <a:endParaRPr lang="es-ES" sz="5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extLst>
                  <a:ext uri="{0D108BD9-81ED-4DB2-BD59-A6C34878D82A}">
                    <a16:rowId xmlns:a16="http://schemas.microsoft.com/office/drawing/2014/main" val="3089807261"/>
                  </a:ext>
                </a:extLst>
              </a:tr>
              <a:tr h="90780"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Agendas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24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120,00 €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2ºB - 24 agendas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511,74 €</a:t>
                      </a:r>
                      <a:endParaRPr lang="es-ES" sz="5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extLst>
                  <a:ext uri="{0D108BD9-81ED-4DB2-BD59-A6C34878D82A}">
                    <a16:rowId xmlns:a16="http://schemas.microsoft.com/office/drawing/2014/main" val="3775575064"/>
                  </a:ext>
                </a:extLst>
              </a:tr>
              <a:tr h="90780"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Socio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1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25,00 €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Nuevo socio - cuota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536,74 €</a:t>
                      </a:r>
                      <a:endParaRPr lang="es-ES" sz="5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extLst>
                  <a:ext uri="{0D108BD9-81ED-4DB2-BD59-A6C34878D82A}">
                    <a16:rowId xmlns:a16="http://schemas.microsoft.com/office/drawing/2014/main" val="1445754167"/>
                  </a:ext>
                </a:extLst>
              </a:tr>
              <a:tr h="90780"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Lotería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20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-400,00 €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Lotería de Navidad - COMPRA 20 décimos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136,74 €</a:t>
                      </a:r>
                      <a:endParaRPr lang="es-ES" sz="5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extLst>
                  <a:ext uri="{0D108BD9-81ED-4DB2-BD59-A6C34878D82A}">
                    <a16:rowId xmlns:a16="http://schemas.microsoft.com/office/drawing/2014/main" val="3484050799"/>
                  </a:ext>
                </a:extLst>
              </a:tr>
              <a:tr h="90780"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Socio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3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75,00 €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Nuevo socio - cuota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211,74 €</a:t>
                      </a:r>
                      <a:endParaRPr lang="es-ES" sz="5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extLst>
                  <a:ext uri="{0D108BD9-81ED-4DB2-BD59-A6C34878D82A}">
                    <a16:rowId xmlns:a16="http://schemas.microsoft.com/office/drawing/2014/main" val="3869315187"/>
                  </a:ext>
                </a:extLst>
              </a:tr>
              <a:tr h="90780"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Agendas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1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5,00 €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216,74 €</a:t>
                      </a:r>
                      <a:endParaRPr lang="es-ES" sz="5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extLst>
                  <a:ext uri="{0D108BD9-81ED-4DB2-BD59-A6C34878D82A}">
                    <a16:rowId xmlns:a16="http://schemas.microsoft.com/office/drawing/2014/main" val="702594801"/>
                  </a:ext>
                </a:extLst>
              </a:tr>
              <a:tr h="90780"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Lotería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1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25,00 €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Lotería de Navidad - VENTA 1 décimo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241,74 €</a:t>
                      </a:r>
                      <a:endParaRPr lang="es-ES" sz="5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extLst>
                  <a:ext uri="{0D108BD9-81ED-4DB2-BD59-A6C34878D82A}">
                    <a16:rowId xmlns:a16="http://schemas.microsoft.com/office/drawing/2014/main" val="2518018882"/>
                  </a:ext>
                </a:extLst>
              </a:tr>
              <a:tr h="90780"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Lotería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4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100,00 €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Lotería de Navidad - VENTA 4 décimos (ELENA)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341,74 €</a:t>
                      </a:r>
                      <a:endParaRPr lang="es-ES" sz="5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extLst>
                  <a:ext uri="{0D108BD9-81ED-4DB2-BD59-A6C34878D82A}">
                    <a16:rowId xmlns:a16="http://schemas.microsoft.com/office/drawing/2014/main" val="3272537989"/>
                  </a:ext>
                </a:extLst>
              </a:tr>
              <a:tr h="90780"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Lotería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1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25,00 €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Lotería de Navidad - VENTA 1 décimo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366,74 €</a:t>
                      </a:r>
                      <a:endParaRPr lang="es-ES" sz="5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extLst>
                  <a:ext uri="{0D108BD9-81ED-4DB2-BD59-A6C34878D82A}">
                    <a16:rowId xmlns:a16="http://schemas.microsoft.com/office/drawing/2014/main" val="406902093"/>
                  </a:ext>
                </a:extLst>
              </a:tr>
              <a:tr h="90780"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Lotería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17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-340,00 €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Lotería de Navidad - COMPRA 17 décimos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26,74 €</a:t>
                      </a:r>
                      <a:endParaRPr lang="es-ES" sz="5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extLst>
                  <a:ext uri="{0D108BD9-81ED-4DB2-BD59-A6C34878D82A}">
                    <a16:rowId xmlns:a16="http://schemas.microsoft.com/office/drawing/2014/main" val="178239442"/>
                  </a:ext>
                </a:extLst>
              </a:tr>
              <a:tr h="90780"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Recaudación día foto navidad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1.960,00 €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1.986,74 €</a:t>
                      </a:r>
                      <a:endParaRPr lang="es-ES" sz="5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extLst>
                  <a:ext uri="{0D108BD9-81ED-4DB2-BD59-A6C34878D82A}">
                    <a16:rowId xmlns:a16="http://schemas.microsoft.com/office/drawing/2014/main" val="3711672526"/>
                  </a:ext>
                </a:extLst>
              </a:tr>
              <a:tr h="90780"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Fotografo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1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-1.000,00 €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986,74 €</a:t>
                      </a:r>
                      <a:endParaRPr lang="es-ES" sz="5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extLst>
                  <a:ext uri="{0D108BD9-81ED-4DB2-BD59-A6C34878D82A}">
                    <a16:rowId xmlns:a16="http://schemas.microsoft.com/office/drawing/2014/main" val="3489389675"/>
                  </a:ext>
                </a:extLst>
              </a:tr>
              <a:tr h="90780"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CHECKPOINT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987,80 € HAY EN CAJA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987,80 €</a:t>
                      </a:r>
                      <a:endParaRPr lang="es-ES" sz="5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ES" sz="500" u="none" strike="noStrike" dirty="0">
                          <a:effectLst/>
                        </a:rPr>
                        <a:t>Sobra 1€</a:t>
                      </a:r>
                      <a:endParaRPr lang="es-ES" sz="500" b="0" i="0" u="none" strike="noStrike" dirty="0">
                        <a:solidFill>
                          <a:srgbClr val="9C57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55" marR="4255" marT="4255" marB="0" anchor="b"/>
                </a:tc>
                <a:extLst>
                  <a:ext uri="{0D108BD9-81ED-4DB2-BD59-A6C34878D82A}">
                    <a16:rowId xmlns:a16="http://schemas.microsoft.com/office/drawing/2014/main" val="23044084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7903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967FD6-323B-14C8-2EAF-E6A2063A6D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F2F40-0DFC-0C23-E48F-3EBF7689FA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Ingresos y gastos (efectivo)</a:t>
            </a:r>
            <a:endParaRPr dirty="0"/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BD7099D4-D58A-03EC-3A81-7338AAFB5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7905167"/>
              </p:ext>
            </p:extLst>
          </p:nvPr>
        </p:nvGraphicFramePr>
        <p:xfrm>
          <a:off x="1471303" y="2168564"/>
          <a:ext cx="6023221" cy="34586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1390">
                  <a:extLst>
                    <a:ext uri="{9D8B030D-6E8A-4147-A177-3AD203B41FA5}">
                      <a16:colId xmlns:a16="http://schemas.microsoft.com/office/drawing/2014/main" val="2526117456"/>
                    </a:ext>
                  </a:extLst>
                </a:gridCol>
                <a:gridCol w="435463">
                  <a:extLst>
                    <a:ext uri="{9D8B030D-6E8A-4147-A177-3AD203B41FA5}">
                      <a16:colId xmlns:a16="http://schemas.microsoft.com/office/drawing/2014/main" val="3034608739"/>
                    </a:ext>
                  </a:extLst>
                </a:gridCol>
                <a:gridCol w="468020">
                  <a:extLst>
                    <a:ext uri="{9D8B030D-6E8A-4147-A177-3AD203B41FA5}">
                      <a16:colId xmlns:a16="http://schemas.microsoft.com/office/drawing/2014/main" val="642000617"/>
                    </a:ext>
                  </a:extLst>
                </a:gridCol>
                <a:gridCol w="468020">
                  <a:extLst>
                    <a:ext uri="{9D8B030D-6E8A-4147-A177-3AD203B41FA5}">
                      <a16:colId xmlns:a16="http://schemas.microsoft.com/office/drawing/2014/main" val="1657930177"/>
                    </a:ext>
                  </a:extLst>
                </a:gridCol>
                <a:gridCol w="374417">
                  <a:extLst>
                    <a:ext uri="{9D8B030D-6E8A-4147-A177-3AD203B41FA5}">
                      <a16:colId xmlns:a16="http://schemas.microsoft.com/office/drawing/2014/main" val="2505828321"/>
                    </a:ext>
                  </a:extLst>
                </a:gridCol>
                <a:gridCol w="435463">
                  <a:extLst>
                    <a:ext uri="{9D8B030D-6E8A-4147-A177-3AD203B41FA5}">
                      <a16:colId xmlns:a16="http://schemas.microsoft.com/office/drawing/2014/main" val="2557492386"/>
                    </a:ext>
                  </a:extLst>
                </a:gridCol>
                <a:gridCol w="1872082">
                  <a:extLst>
                    <a:ext uri="{9D8B030D-6E8A-4147-A177-3AD203B41FA5}">
                      <a16:colId xmlns:a16="http://schemas.microsoft.com/office/drawing/2014/main" val="4281730002"/>
                    </a:ext>
                  </a:extLst>
                </a:gridCol>
                <a:gridCol w="374417">
                  <a:extLst>
                    <a:ext uri="{9D8B030D-6E8A-4147-A177-3AD203B41FA5}">
                      <a16:colId xmlns:a16="http://schemas.microsoft.com/office/drawing/2014/main" val="840665494"/>
                    </a:ext>
                  </a:extLst>
                </a:gridCol>
                <a:gridCol w="813949">
                  <a:extLst>
                    <a:ext uri="{9D8B030D-6E8A-4147-A177-3AD203B41FA5}">
                      <a16:colId xmlns:a16="http://schemas.microsoft.com/office/drawing/2014/main" val="3010790330"/>
                    </a:ext>
                  </a:extLst>
                </a:gridCol>
              </a:tblGrid>
              <a:tr h="86899"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Lotería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1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25,00 €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Lotería de Navidad - VENTA 1 décimo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1.012,80 €</a:t>
                      </a:r>
                      <a:endParaRPr lang="es-ES" sz="5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extLst>
                  <a:ext uri="{0D108BD9-81ED-4DB2-BD59-A6C34878D82A}">
                    <a16:rowId xmlns:a16="http://schemas.microsoft.com/office/drawing/2014/main" val="630392045"/>
                  </a:ext>
                </a:extLst>
              </a:tr>
              <a:tr h="86899"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Lotería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17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-340,00 €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Lotería de Navidad - COMPRA 17 décimos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672,80 €</a:t>
                      </a:r>
                      <a:endParaRPr lang="es-ES" sz="5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extLst>
                  <a:ext uri="{0D108BD9-81ED-4DB2-BD59-A6C34878D82A}">
                    <a16:rowId xmlns:a16="http://schemas.microsoft.com/office/drawing/2014/main" val="2368141107"/>
                  </a:ext>
                </a:extLst>
              </a:tr>
              <a:tr h="86899"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Lotería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1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25,00 €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Lotería de Navidad - VENTA 1 décimo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697,80 €</a:t>
                      </a:r>
                      <a:endParaRPr lang="es-ES" sz="5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extLst>
                  <a:ext uri="{0D108BD9-81ED-4DB2-BD59-A6C34878D82A}">
                    <a16:rowId xmlns:a16="http://schemas.microsoft.com/office/drawing/2014/main" val="1133014515"/>
                  </a:ext>
                </a:extLst>
              </a:tr>
              <a:tr h="86899"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Isla Mágica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1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-38,00 €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Devolución Isla Mágica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659,80 €</a:t>
                      </a:r>
                      <a:endParaRPr lang="es-ES" sz="5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extLst>
                  <a:ext uri="{0D108BD9-81ED-4DB2-BD59-A6C34878D82A}">
                    <a16:rowId xmlns:a16="http://schemas.microsoft.com/office/drawing/2014/main" val="3780809896"/>
                  </a:ext>
                </a:extLst>
              </a:tr>
              <a:tr h="86899"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Lotería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1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25,00 €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Lotería de Navidad - VENTA 1 décimo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684,80 €</a:t>
                      </a:r>
                      <a:endParaRPr lang="es-ES" sz="5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extLst>
                  <a:ext uri="{0D108BD9-81ED-4DB2-BD59-A6C34878D82A}">
                    <a16:rowId xmlns:a16="http://schemas.microsoft.com/office/drawing/2014/main" val="2860979627"/>
                  </a:ext>
                </a:extLst>
              </a:tr>
              <a:tr h="86899"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Lotería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1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25,00 €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Lotería de Navidad - VENTA 1 décimo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709,80 €</a:t>
                      </a:r>
                      <a:endParaRPr lang="es-ES" sz="5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extLst>
                  <a:ext uri="{0D108BD9-81ED-4DB2-BD59-A6C34878D82A}">
                    <a16:rowId xmlns:a16="http://schemas.microsoft.com/office/drawing/2014/main" val="3117384953"/>
                  </a:ext>
                </a:extLst>
              </a:tr>
              <a:tr h="86899"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Lotería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3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75,00 €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Lotería de Navidad - VENTA 3 décimos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784,80 €</a:t>
                      </a:r>
                      <a:endParaRPr lang="es-ES" sz="5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extLst>
                  <a:ext uri="{0D108BD9-81ED-4DB2-BD59-A6C34878D82A}">
                    <a16:rowId xmlns:a16="http://schemas.microsoft.com/office/drawing/2014/main" val="3864171328"/>
                  </a:ext>
                </a:extLst>
              </a:tr>
              <a:tr h="86899"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Lotería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1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25,00 €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Lotería de Navidad - VENTA 1 décimo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809,80 €</a:t>
                      </a:r>
                      <a:endParaRPr lang="es-ES" sz="5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extLst>
                  <a:ext uri="{0D108BD9-81ED-4DB2-BD59-A6C34878D82A}">
                    <a16:rowId xmlns:a16="http://schemas.microsoft.com/office/drawing/2014/main" val="15916989"/>
                  </a:ext>
                </a:extLst>
              </a:tr>
              <a:tr h="86899"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Lotería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1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25,00 €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Lotería de Navidad - VENTA 1 décimo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834,80 €</a:t>
                      </a:r>
                      <a:endParaRPr lang="es-ES" sz="5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extLst>
                  <a:ext uri="{0D108BD9-81ED-4DB2-BD59-A6C34878D82A}">
                    <a16:rowId xmlns:a16="http://schemas.microsoft.com/office/drawing/2014/main" val="308174693"/>
                  </a:ext>
                </a:extLst>
              </a:tr>
              <a:tr h="86899"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Lotería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2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50,00 €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Lotería de Navidad - VENTA 2 décimos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884,80 €</a:t>
                      </a:r>
                      <a:endParaRPr lang="es-ES" sz="5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extLst>
                  <a:ext uri="{0D108BD9-81ED-4DB2-BD59-A6C34878D82A}">
                    <a16:rowId xmlns:a16="http://schemas.microsoft.com/office/drawing/2014/main" val="1112271536"/>
                  </a:ext>
                </a:extLst>
              </a:tr>
              <a:tr h="86899"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Lotería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14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350,00 €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Lotería de Navidad - VENTA 14 décimos PROFESORES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1.234,80 €</a:t>
                      </a:r>
                      <a:endParaRPr lang="es-ES" sz="5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extLst>
                  <a:ext uri="{0D108BD9-81ED-4DB2-BD59-A6C34878D82A}">
                    <a16:rowId xmlns:a16="http://schemas.microsoft.com/office/drawing/2014/main" val="4258419795"/>
                  </a:ext>
                </a:extLst>
              </a:tr>
              <a:tr h="86899"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Lotería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14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-280,00 €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Lotería de Navidad - COMPRA 14 décimos ELENA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954,80 €</a:t>
                      </a:r>
                      <a:endParaRPr lang="es-ES" sz="5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extLst>
                  <a:ext uri="{0D108BD9-81ED-4DB2-BD59-A6C34878D82A}">
                    <a16:rowId xmlns:a16="http://schemas.microsoft.com/office/drawing/2014/main" val="2944860527"/>
                  </a:ext>
                </a:extLst>
              </a:tr>
              <a:tr h="86899"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Lotería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14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-280,00 €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Lotería de Navidad - COMPRA 14 décimos PROFES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674,80 €</a:t>
                      </a:r>
                      <a:endParaRPr lang="es-ES" sz="5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extLst>
                  <a:ext uri="{0D108BD9-81ED-4DB2-BD59-A6C34878D82A}">
                    <a16:rowId xmlns:a16="http://schemas.microsoft.com/office/drawing/2014/main" val="3068564497"/>
                  </a:ext>
                </a:extLst>
              </a:tr>
              <a:tr h="86899"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Cesta Navidad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1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-69,00 €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Cesta Navidad (la pagó Luismi)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605,80 €</a:t>
                      </a:r>
                      <a:endParaRPr lang="es-ES" sz="5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extLst>
                  <a:ext uri="{0D108BD9-81ED-4DB2-BD59-A6C34878D82A}">
                    <a16:rowId xmlns:a16="http://schemas.microsoft.com/office/drawing/2014/main" val="3585764986"/>
                  </a:ext>
                </a:extLst>
              </a:tr>
              <a:tr h="86899"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Lotería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2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50,00 €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Lotería de Navidad - VENTA 2 décimos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655,80 €</a:t>
                      </a:r>
                      <a:endParaRPr lang="es-ES" sz="5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extLst>
                  <a:ext uri="{0D108BD9-81ED-4DB2-BD59-A6C34878D82A}">
                    <a16:rowId xmlns:a16="http://schemas.microsoft.com/office/drawing/2014/main" val="1784534474"/>
                  </a:ext>
                </a:extLst>
              </a:tr>
              <a:tr h="86899"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Lotería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1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25,00 €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Lotería de Navidad - VENTA 1 décimo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680,80 €</a:t>
                      </a:r>
                      <a:endParaRPr lang="es-ES" sz="5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extLst>
                  <a:ext uri="{0D108BD9-81ED-4DB2-BD59-A6C34878D82A}">
                    <a16:rowId xmlns:a16="http://schemas.microsoft.com/office/drawing/2014/main" val="2193214383"/>
                  </a:ext>
                </a:extLst>
              </a:tr>
              <a:tr h="86899"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Lotería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12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-240,00 €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Lotería de Navidad - COMPRA 12 décimos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440,80 €</a:t>
                      </a:r>
                      <a:endParaRPr lang="es-ES" sz="5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extLst>
                  <a:ext uri="{0D108BD9-81ED-4DB2-BD59-A6C34878D82A}">
                    <a16:rowId xmlns:a16="http://schemas.microsoft.com/office/drawing/2014/main" val="1212365265"/>
                  </a:ext>
                </a:extLst>
              </a:tr>
              <a:tr h="86899"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Lotería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1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25,00 €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Lotería de Navidad - VENTA 1 décimo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465,80 €</a:t>
                      </a:r>
                      <a:endParaRPr lang="es-ES" sz="5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extLst>
                  <a:ext uri="{0D108BD9-81ED-4DB2-BD59-A6C34878D82A}">
                    <a16:rowId xmlns:a16="http://schemas.microsoft.com/office/drawing/2014/main" val="1979006155"/>
                  </a:ext>
                </a:extLst>
              </a:tr>
              <a:tr h="86899"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Mantecados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1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-25,31 €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Mantecados Paco y Pepi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440,49 €</a:t>
                      </a:r>
                      <a:endParaRPr lang="es-ES" sz="5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extLst>
                  <a:ext uri="{0D108BD9-81ED-4DB2-BD59-A6C34878D82A}">
                    <a16:rowId xmlns:a16="http://schemas.microsoft.com/office/drawing/2014/main" val="3367780930"/>
                  </a:ext>
                </a:extLst>
              </a:tr>
              <a:tr h="147458"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Lotería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1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25,00 €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Lotería de Navidad - VENTA 1 décimo (La fecha del libro es de 3 Noviembre, intuimos errata)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465,49 €</a:t>
                      </a:r>
                      <a:endParaRPr lang="es-ES" sz="5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extLst>
                  <a:ext uri="{0D108BD9-81ED-4DB2-BD59-A6C34878D82A}">
                    <a16:rowId xmlns:a16="http://schemas.microsoft.com/office/drawing/2014/main" val="179997595"/>
                  </a:ext>
                </a:extLst>
              </a:tr>
              <a:tr h="86899"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CHECKPOINT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434,30 HAY EN CAJA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434,30 €</a:t>
                      </a:r>
                      <a:endParaRPr lang="es-ES" sz="5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Faltan 30€</a:t>
                      </a:r>
                      <a:endParaRPr lang="es-ES" sz="500" b="0" i="0" u="none" strike="noStrike">
                        <a:solidFill>
                          <a:srgbClr val="9C57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extLst>
                  <a:ext uri="{0D108BD9-81ED-4DB2-BD59-A6C34878D82A}">
                    <a16:rowId xmlns:a16="http://schemas.microsoft.com/office/drawing/2014/main" val="3661755368"/>
                  </a:ext>
                </a:extLst>
              </a:tr>
              <a:tr h="86899"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Regalo Navidad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1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-280,00 €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Regalo Navidad ANIDI, se lleva el dinero Luismi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154,30 €</a:t>
                      </a:r>
                      <a:endParaRPr lang="es-ES" sz="500" b="0" i="0" u="none" strike="noStrike">
                        <a:solidFill>
                          <a:srgbClr val="9C57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extLst>
                  <a:ext uri="{0D108BD9-81ED-4DB2-BD59-A6C34878D82A}">
                    <a16:rowId xmlns:a16="http://schemas.microsoft.com/office/drawing/2014/main" val="1792040920"/>
                  </a:ext>
                </a:extLst>
              </a:tr>
              <a:tr h="86899"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Lotería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1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75,00 €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229,30 €</a:t>
                      </a:r>
                      <a:endParaRPr lang="es-ES" sz="500" b="0" i="0" u="none" strike="noStrike">
                        <a:solidFill>
                          <a:srgbClr val="9C57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extLst>
                  <a:ext uri="{0D108BD9-81ED-4DB2-BD59-A6C34878D82A}">
                    <a16:rowId xmlns:a16="http://schemas.microsoft.com/office/drawing/2014/main" val="2524643682"/>
                  </a:ext>
                </a:extLst>
              </a:tr>
              <a:tr h="86899"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Lotería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7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-140,00 €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89,30 €</a:t>
                      </a:r>
                      <a:endParaRPr lang="es-ES" sz="500" b="0" i="0" u="none" strike="noStrike">
                        <a:solidFill>
                          <a:srgbClr val="9C57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extLst>
                  <a:ext uri="{0D108BD9-81ED-4DB2-BD59-A6C34878D82A}">
                    <a16:rowId xmlns:a16="http://schemas.microsoft.com/office/drawing/2014/main" val="851762478"/>
                  </a:ext>
                </a:extLst>
              </a:tr>
              <a:tr h="86899"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Lotería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1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25,00 €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114,30 €</a:t>
                      </a:r>
                      <a:endParaRPr lang="es-ES" sz="500" b="0" i="0" u="none" strike="noStrike">
                        <a:solidFill>
                          <a:srgbClr val="9C57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extLst>
                  <a:ext uri="{0D108BD9-81ED-4DB2-BD59-A6C34878D82A}">
                    <a16:rowId xmlns:a16="http://schemas.microsoft.com/office/drawing/2014/main" val="4058347170"/>
                  </a:ext>
                </a:extLst>
              </a:tr>
              <a:tr h="86899"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Lotería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1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25,00 €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139,30 €</a:t>
                      </a:r>
                      <a:endParaRPr lang="es-ES" sz="500" b="0" i="0" u="none" strike="noStrike">
                        <a:solidFill>
                          <a:srgbClr val="9C57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extLst>
                  <a:ext uri="{0D108BD9-81ED-4DB2-BD59-A6C34878D82A}">
                    <a16:rowId xmlns:a16="http://schemas.microsoft.com/office/drawing/2014/main" val="566809137"/>
                  </a:ext>
                </a:extLst>
              </a:tr>
              <a:tr h="86899"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Fiesta navidad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1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-50,00 €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Fotocopias tickets churros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89,30 €</a:t>
                      </a:r>
                      <a:endParaRPr lang="es-ES" sz="500" b="0" i="0" u="none" strike="noStrike">
                        <a:solidFill>
                          <a:srgbClr val="9C57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extLst>
                  <a:ext uri="{0D108BD9-81ED-4DB2-BD59-A6C34878D82A}">
                    <a16:rowId xmlns:a16="http://schemas.microsoft.com/office/drawing/2014/main" val="3554401741"/>
                  </a:ext>
                </a:extLst>
              </a:tr>
              <a:tr h="86899"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Fiesta navidad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1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37,00 €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Devolución fotocopias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126,30 €</a:t>
                      </a:r>
                      <a:endParaRPr lang="es-ES" sz="500" b="0" i="0" u="none" strike="noStrike">
                        <a:solidFill>
                          <a:srgbClr val="9C57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extLst>
                  <a:ext uri="{0D108BD9-81ED-4DB2-BD59-A6C34878D82A}">
                    <a16:rowId xmlns:a16="http://schemas.microsoft.com/office/drawing/2014/main" val="3960492795"/>
                  </a:ext>
                </a:extLst>
              </a:tr>
              <a:tr h="86899"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Lotería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1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25,00 €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151,30 €</a:t>
                      </a:r>
                      <a:endParaRPr lang="es-ES" sz="500" b="0" i="0" u="none" strike="noStrike">
                        <a:solidFill>
                          <a:srgbClr val="9C57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extLst>
                  <a:ext uri="{0D108BD9-81ED-4DB2-BD59-A6C34878D82A}">
                    <a16:rowId xmlns:a16="http://schemas.microsoft.com/office/drawing/2014/main" val="3797412624"/>
                  </a:ext>
                </a:extLst>
              </a:tr>
              <a:tr h="86899"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Lotería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1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25,00 €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176,30 €</a:t>
                      </a:r>
                      <a:endParaRPr lang="es-ES" sz="500" b="0" i="0" u="none" strike="noStrike">
                        <a:solidFill>
                          <a:srgbClr val="9C57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extLst>
                  <a:ext uri="{0D108BD9-81ED-4DB2-BD59-A6C34878D82A}">
                    <a16:rowId xmlns:a16="http://schemas.microsoft.com/office/drawing/2014/main" val="3408914627"/>
                  </a:ext>
                </a:extLst>
              </a:tr>
              <a:tr h="86899"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Lotería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11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-220,00 €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-43,70 €</a:t>
                      </a:r>
                      <a:endParaRPr lang="es-ES" sz="500" b="0" i="0" u="none" strike="noStrike">
                        <a:solidFill>
                          <a:srgbClr val="9C57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extLst>
                  <a:ext uri="{0D108BD9-81ED-4DB2-BD59-A6C34878D82A}">
                    <a16:rowId xmlns:a16="http://schemas.microsoft.com/office/drawing/2014/main" val="1352851297"/>
                  </a:ext>
                </a:extLst>
              </a:tr>
              <a:tr h="86899"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Fotografo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1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-30,00 €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Devolución foto no realizada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-73,70 €</a:t>
                      </a:r>
                      <a:endParaRPr lang="es-ES" sz="500" b="0" i="0" u="none" strike="noStrike">
                        <a:solidFill>
                          <a:srgbClr val="9C57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extLst>
                  <a:ext uri="{0D108BD9-81ED-4DB2-BD59-A6C34878D82A}">
                    <a16:rowId xmlns:a16="http://schemas.microsoft.com/office/drawing/2014/main" val="2542100867"/>
                  </a:ext>
                </a:extLst>
              </a:tr>
              <a:tr h="86899"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CHECKPOINT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25€ HAY EN CAJA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-73,70 €</a:t>
                      </a:r>
                      <a:endParaRPr lang="es-ES" sz="500" b="0" i="0" u="none" strike="noStrike">
                        <a:solidFill>
                          <a:srgbClr val="9C57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extLst>
                  <a:ext uri="{0D108BD9-81ED-4DB2-BD59-A6C34878D82A}">
                    <a16:rowId xmlns:a16="http://schemas.microsoft.com/office/drawing/2014/main" val="3830869468"/>
                  </a:ext>
                </a:extLst>
              </a:tr>
              <a:tr h="86899"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Fotografo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1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25,00 €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-48,70 €</a:t>
                      </a:r>
                      <a:endParaRPr lang="es-ES" sz="500" b="0" i="0" u="none" strike="noStrike">
                        <a:solidFill>
                          <a:srgbClr val="9C57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extLst>
                  <a:ext uri="{0D108BD9-81ED-4DB2-BD59-A6C34878D82A}">
                    <a16:rowId xmlns:a16="http://schemas.microsoft.com/office/drawing/2014/main" val="2192299643"/>
                  </a:ext>
                </a:extLst>
              </a:tr>
              <a:tr h="86899"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Teatro Nissan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1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-45,00 €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Abono diferencia pago teatro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-93,70 €</a:t>
                      </a:r>
                      <a:endParaRPr lang="es-ES" sz="500" b="0" i="0" u="none" strike="noStrike">
                        <a:solidFill>
                          <a:srgbClr val="9C57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extLst>
                  <a:ext uri="{0D108BD9-81ED-4DB2-BD59-A6C34878D82A}">
                    <a16:rowId xmlns:a16="http://schemas.microsoft.com/office/drawing/2014/main" val="2498188322"/>
                  </a:ext>
                </a:extLst>
              </a:tr>
              <a:tr h="86899"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Fiesta navidad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1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1.364,00 €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Recaudación fiesta navidad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1.270,30 €</a:t>
                      </a:r>
                      <a:endParaRPr lang="es-ES" sz="500" b="0" i="0" u="none" strike="noStrike">
                        <a:solidFill>
                          <a:srgbClr val="9C57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extLst>
                  <a:ext uri="{0D108BD9-81ED-4DB2-BD59-A6C34878D82A}">
                    <a16:rowId xmlns:a16="http://schemas.microsoft.com/office/drawing/2014/main" val="3367715525"/>
                  </a:ext>
                </a:extLst>
              </a:tr>
              <a:tr h="86899"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Fiesta navidad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1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-984,00 €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Pago churrero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286,30 €</a:t>
                      </a:r>
                      <a:endParaRPr lang="es-ES" sz="500" b="0" i="0" u="none" strike="noStrike">
                        <a:solidFill>
                          <a:srgbClr val="9C57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extLst>
                  <a:ext uri="{0D108BD9-81ED-4DB2-BD59-A6C34878D82A}">
                    <a16:rowId xmlns:a16="http://schemas.microsoft.com/office/drawing/2014/main" val="467133363"/>
                  </a:ext>
                </a:extLst>
              </a:tr>
              <a:tr h="86899"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CHECKPOINT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385€ HAY EN CAJA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286,30 €</a:t>
                      </a:r>
                      <a:endParaRPr lang="es-ES" sz="500" b="0" i="0" u="none" strike="noStrike">
                        <a:solidFill>
                          <a:srgbClr val="9C57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extLst>
                  <a:ext uri="{0D108BD9-81ED-4DB2-BD59-A6C34878D82A}">
                    <a16:rowId xmlns:a16="http://schemas.microsoft.com/office/drawing/2014/main" val="3877585284"/>
                  </a:ext>
                </a:extLst>
              </a:tr>
              <a:tr h="86899"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CHECKPOINT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390,30€ HAY EN CAJA</a:t>
                      </a:r>
                      <a:endParaRPr lang="es-E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ES" sz="500" u="none" strike="noStrike">
                          <a:effectLst/>
                        </a:rPr>
                        <a:t>286,30 €</a:t>
                      </a:r>
                      <a:endParaRPr lang="es-ES" sz="500" b="0" i="0" u="none" strike="noStrike">
                        <a:solidFill>
                          <a:srgbClr val="9C57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s-ES" sz="500" u="none" strike="noStrike" dirty="0">
                          <a:effectLst/>
                        </a:rPr>
                        <a:t>Sobran 100€</a:t>
                      </a:r>
                      <a:endParaRPr lang="es-ES" sz="500" b="0" i="0" u="none" strike="noStrike" dirty="0">
                        <a:solidFill>
                          <a:srgbClr val="9C57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73" marR="4073" marT="4073" marB="0" anchor="b"/>
                </a:tc>
                <a:extLst>
                  <a:ext uri="{0D108BD9-81ED-4DB2-BD59-A6C34878D82A}">
                    <a16:rowId xmlns:a16="http://schemas.microsoft.com/office/drawing/2014/main" val="35939601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63553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BD6CC0-3FE1-7814-1ECE-97004DA149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519A2-989E-5597-909C-8EB2BAA60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Resumen de ingresos y gastos</a:t>
            </a:r>
            <a:endParaRPr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FE8AB07C-A5B7-3263-CFAF-83E36C094DC6}"/>
              </a:ext>
            </a:extLst>
          </p:cNvPr>
          <p:cNvSpPr txBox="1"/>
          <p:nvPr/>
        </p:nvSpPr>
        <p:spPr>
          <a:xfrm>
            <a:off x="1535413" y="2174709"/>
            <a:ext cx="331165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dirty="0"/>
              <a:t>Gastos totales:       78.092,63 €</a:t>
            </a:r>
          </a:p>
          <a:p>
            <a:r>
              <a:rPr lang="es-ES" dirty="0"/>
              <a:t>Ingresos totales:    77.798,85 €</a:t>
            </a:r>
          </a:p>
          <a:p>
            <a:endParaRPr lang="es-ES" dirty="0"/>
          </a:p>
          <a:p>
            <a:r>
              <a:rPr lang="es-ES" dirty="0"/>
              <a:t>Gastos propios:     15.603,82 €</a:t>
            </a:r>
          </a:p>
          <a:p>
            <a:r>
              <a:rPr lang="es-ES" dirty="0"/>
              <a:t>Ingresos propios : 14.448,89  €</a:t>
            </a:r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r>
              <a:rPr lang="es-ES" dirty="0"/>
              <a:t>Balance desde el 02/01/2024 hasta el 14/09/2025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90008FB4-EBFE-63E8-1D3D-7E2F684821D9}"/>
              </a:ext>
            </a:extLst>
          </p:cNvPr>
          <p:cNvSpPr txBox="1"/>
          <p:nvPr/>
        </p:nvSpPr>
        <p:spPr>
          <a:xfrm>
            <a:off x="5248769" y="2174708"/>
            <a:ext cx="331165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dirty="0"/>
              <a:t>Gastos totales:       54.092,32 €</a:t>
            </a:r>
          </a:p>
          <a:p>
            <a:r>
              <a:rPr lang="es-ES" dirty="0"/>
              <a:t>Ingresos totales:    58.871,93 €</a:t>
            </a:r>
          </a:p>
          <a:p>
            <a:endParaRPr lang="es-ES" b="1" dirty="0"/>
          </a:p>
          <a:p>
            <a:r>
              <a:rPr lang="es-ES" b="1" dirty="0"/>
              <a:t>Gastos propios:     10.233,78 €</a:t>
            </a:r>
          </a:p>
          <a:p>
            <a:r>
              <a:rPr lang="es-ES" b="1" dirty="0"/>
              <a:t>Ingresos propios : 13.843,89 €</a:t>
            </a:r>
          </a:p>
          <a:p>
            <a:endParaRPr lang="es-ES" b="1" dirty="0"/>
          </a:p>
          <a:p>
            <a:r>
              <a:rPr lang="es-ES" b="1" dirty="0"/>
              <a:t>Importe en caja:         286,30 €</a:t>
            </a:r>
          </a:p>
          <a:p>
            <a:endParaRPr lang="es-ES" b="1" dirty="0"/>
          </a:p>
          <a:p>
            <a:r>
              <a:rPr lang="es-ES" dirty="0"/>
              <a:t>Balance desde el 01/09/2024 hasta el 14/09/2025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12A0321A-B65F-EB11-4E4A-D15AC24565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5732" y="5176362"/>
            <a:ext cx="7772400" cy="849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96585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6F723F-F2B1-699B-4947-9DDF0D7C47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79DCAC-E069-FC95-25F3-5A8DE1EB2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Resumen curso 24-25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7DA23-5AE8-56B4-BDD1-AE1174889C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dirty="0"/>
          </a:p>
          <a:p>
            <a:r>
              <a:rPr dirty="0" err="1"/>
              <a:t>Resumen</a:t>
            </a:r>
            <a:r>
              <a:rPr dirty="0"/>
              <a:t> </a:t>
            </a:r>
            <a:r>
              <a:rPr dirty="0" err="1"/>
              <a:t>económico</a:t>
            </a:r>
            <a:r>
              <a:rPr dirty="0"/>
              <a:t>: </a:t>
            </a:r>
            <a:r>
              <a:rPr dirty="0" err="1"/>
              <a:t>ingresos</a:t>
            </a:r>
            <a:r>
              <a:rPr dirty="0"/>
              <a:t> y </a:t>
            </a:r>
            <a:r>
              <a:rPr dirty="0" err="1"/>
              <a:t>gastos</a:t>
            </a:r>
            <a:endParaRPr dirty="0"/>
          </a:p>
          <a:p>
            <a:r>
              <a:rPr b="1" dirty="0" err="1"/>
              <a:t>Actividades</a:t>
            </a:r>
            <a:r>
              <a:rPr b="1" dirty="0"/>
              <a:t> </a:t>
            </a:r>
            <a:r>
              <a:rPr b="1" dirty="0" err="1"/>
              <a:t>realizadas</a:t>
            </a:r>
            <a:endParaRPr b="1" dirty="0"/>
          </a:p>
          <a:p>
            <a:r>
              <a:rPr dirty="0"/>
              <a:t>Inversiones </a:t>
            </a:r>
            <a:r>
              <a:rPr dirty="0" err="1"/>
              <a:t>en</a:t>
            </a:r>
            <a:r>
              <a:rPr dirty="0"/>
              <a:t> </a:t>
            </a:r>
            <a:r>
              <a:rPr dirty="0" err="1"/>
              <a:t>el</a:t>
            </a:r>
            <a:r>
              <a:rPr dirty="0"/>
              <a:t> colegio</a:t>
            </a:r>
          </a:p>
        </p:txBody>
      </p:sp>
    </p:spTree>
    <p:extLst>
      <p:ext uri="{BB962C8B-B14F-4D97-AF65-F5344CB8AC3E}">
        <p14:creationId xmlns:p14="http://schemas.microsoft.com/office/powerpoint/2010/main" val="17003038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39D3AE-42BF-11EE-A337-FE77737E23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F10EE7-AC9F-2C30-E951-7AE0357C9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Actividades realizadas</a:t>
            </a:r>
            <a:endParaRPr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3815EE99-5696-8F8F-6487-5651D088EAB4}"/>
              </a:ext>
            </a:extLst>
          </p:cNvPr>
          <p:cNvSpPr txBox="1"/>
          <p:nvPr/>
        </p:nvSpPr>
        <p:spPr>
          <a:xfrm>
            <a:off x="1479395" y="2174708"/>
            <a:ext cx="7081024" cy="39035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 defTabSz="685800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 sz="1600" dirty="0"/>
              <a:t>Chocolatada fiesta de Navidad</a:t>
            </a:r>
          </a:p>
          <a:p>
            <a:pPr marL="228600" indent="-228600" defTabSz="685800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 sz="1600" dirty="0"/>
              <a:t>Fotos de Navidad para las familias</a:t>
            </a:r>
          </a:p>
          <a:p>
            <a:pPr marL="228600" indent="-228600" defTabSz="685800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 sz="1600" dirty="0"/>
              <a:t>Fiesta de la primavera</a:t>
            </a:r>
          </a:p>
          <a:p>
            <a:pPr marL="228600" indent="-228600" defTabSz="685800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 sz="1600" dirty="0"/>
              <a:t>Servicio de guardería para la reunión pedagógica</a:t>
            </a:r>
          </a:p>
          <a:p>
            <a:pPr marL="228600" indent="-228600" defTabSz="685800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 sz="1600" dirty="0"/>
              <a:t>Homenaje a los abuelos</a:t>
            </a:r>
          </a:p>
          <a:p>
            <a:pPr marL="228600" indent="-228600" defTabSz="685800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 sz="1600" dirty="0"/>
              <a:t>Día de los helados (último día de clase)</a:t>
            </a:r>
          </a:p>
          <a:p>
            <a:pPr marL="228600" indent="-228600" defTabSz="685800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 sz="1600" dirty="0"/>
              <a:t>Fotos de graduación (foto grupal)</a:t>
            </a:r>
          </a:p>
          <a:p>
            <a:pPr marL="228600" indent="-228600" defTabSz="685800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 sz="1600" dirty="0"/>
              <a:t>Montaje escenario graduación infantil</a:t>
            </a:r>
          </a:p>
          <a:p>
            <a:pPr marL="228600" indent="-228600" defTabSz="685800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 sz="1600" dirty="0"/>
              <a:t>Animación para la fiesta de fin de curso y barra de pizzas</a:t>
            </a:r>
          </a:p>
        </p:txBody>
      </p:sp>
    </p:spTree>
    <p:extLst>
      <p:ext uri="{BB962C8B-B14F-4D97-AF65-F5344CB8AC3E}">
        <p14:creationId xmlns:p14="http://schemas.microsoft.com/office/powerpoint/2010/main" val="2710092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Lectura y aprobación del acta anterior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/>
          </a:p>
          <a:p>
            <a:r>
              <a:t>Resumen de la última reunión</a:t>
            </a:r>
          </a:p>
          <a:p>
            <a:r>
              <a:t>Aprobación del acta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6E78D8-8F2E-5110-AD94-E3FC94174F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F960C-BDF7-F114-C790-CC600B7A9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Resumen curso 24-25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89CB30-9077-13B5-CAED-D2DA5F0F60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dirty="0"/>
          </a:p>
          <a:p>
            <a:r>
              <a:rPr dirty="0" err="1"/>
              <a:t>Resumen</a:t>
            </a:r>
            <a:r>
              <a:rPr dirty="0"/>
              <a:t> </a:t>
            </a:r>
            <a:r>
              <a:rPr dirty="0" err="1"/>
              <a:t>económico</a:t>
            </a:r>
            <a:r>
              <a:rPr dirty="0"/>
              <a:t>: </a:t>
            </a:r>
            <a:r>
              <a:rPr dirty="0" err="1"/>
              <a:t>ingresos</a:t>
            </a:r>
            <a:r>
              <a:rPr dirty="0"/>
              <a:t> y </a:t>
            </a:r>
            <a:r>
              <a:rPr dirty="0" err="1"/>
              <a:t>gastos</a:t>
            </a:r>
            <a:endParaRPr dirty="0"/>
          </a:p>
          <a:p>
            <a:r>
              <a:rPr dirty="0" err="1"/>
              <a:t>Actividades</a:t>
            </a:r>
            <a:r>
              <a:rPr dirty="0"/>
              <a:t> </a:t>
            </a:r>
            <a:r>
              <a:rPr dirty="0" err="1"/>
              <a:t>realizadas</a:t>
            </a:r>
            <a:endParaRPr dirty="0"/>
          </a:p>
          <a:p>
            <a:r>
              <a:rPr b="1" dirty="0"/>
              <a:t>Inversiones </a:t>
            </a:r>
            <a:r>
              <a:rPr b="1" dirty="0" err="1"/>
              <a:t>en</a:t>
            </a:r>
            <a:r>
              <a:rPr b="1" dirty="0"/>
              <a:t> </a:t>
            </a:r>
            <a:r>
              <a:rPr b="1" dirty="0" err="1"/>
              <a:t>el</a:t>
            </a:r>
            <a:r>
              <a:rPr b="1" dirty="0"/>
              <a:t> colegio</a:t>
            </a:r>
          </a:p>
        </p:txBody>
      </p:sp>
    </p:spTree>
    <p:extLst>
      <p:ext uri="{BB962C8B-B14F-4D97-AF65-F5344CB8AC3E}">
        <p14:creationId xmlns:p14="http://schemas.microsoft.com/office/powerpoint/2010/main" val="14928851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5EB765-7A2C-19BE-859B-A137CF1B74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3FB65C-DD68-2F9F-7E78-99FAA3DE3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Inversiones en el colegio</a:t>
            </a:r>
            <a:endParaRPr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CF01BC29-9EF9-7FF5-FB09-46ED51678D35}"/>
              </a:ext>
            </a:extLst>
          </p:cNvPr>
          <p:cNvSpPr txBox="1"/>
          <p:nvPr/>
        </p:nvSpPr>
        <p:spPr>
          <a:xfrm>
            <a:off x="1479395" y="2174708"/>
            <a:ext cx="7081024" cy="3334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 defTabSz="685800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 sz="1600" dirty="0"/>
              <a:t>Regalos de navidad para los niños (pirulí)</a:t>
            </a:r>
          </a:p>
          <a:p>
            <a:pPr marL="228600" indent="-228600" defTabSz="685800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 sz="1600" dirty="0"/>
              <a:t>Reparación castillo de juegos infantil</a:t>
            </a:r>
          </a:p>
          <a:p>
            <a:pPr marL="228600" indent="-228600" defTabSz="685800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 sz="1600" dirty="0"/>
              <a:t>Ruedas psicomotricidad patio infantil</a:t>
            </a:r>
          </a:p>
          <a:p>
            <a:pPr marL="228600" indent="-228600" defTabSz="685800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 sz="1600" dirty="0"/>
              <a:t>Instalación suelos de madera laminada en infantil</a:t>
            </a:r>
          </a:p>
          <a:p>
            <a:pPr marL="228600" indent="-228600" defTabSz="685800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 sz="1600" dirty="0"/>
              <a:t>Instalación aire acondicionado aula primaria</a:t>
            </a:r>
          </a:p>
          <a:p>
            <a:pPr marL="228600" indent="-228600" defTabSz="685800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 sz="1600" dirty="0"/>
              <a:t>Mesa de ping-pong patio primaria (segundo ciclo)</a:t>
            </a:r>
          </a:p>
          <a:p>
            <a:pPr marL="228600" indent="-228600" defTabSz="685800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 sz="1600" dirty="0"/>
              <a:t>Canasta y portería para el patio de primaria (primer ciclo)</a:t>
            </a:r>
          </a:p>
          <a:p>
            <a:pPr marL="228600" indent="-228600" defTabSz="685800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 sz="1600" dirty="0"/>
              <a:t>Balón de baloncesto y pelota blanda de fútbol para infantil (primer ciclo)</a:t>
            </a:r>
          </a:p>
        </p:txBody>
      </p:sp>
    </p:spTree>
    <p:extLst>
      <p:ext uri="{BB962C8B-B14F-4D97-AF65-F5344CB8AC3E}">
        <p14:creationId xmlns:p14="http://schemas.microsoft.com/office/powerpoint/2010/main" val="24506476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Proyectos y actividades curso 25-26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dirty="0"/>
          </a:p>
          <a:p>
            <a:r>
              <a:rPr b="1" dirty="0" err="1"/>
              <a:t>Objetivos</a:t>
            </a:r>
            <a:r>
              <a:rPr b="1" dirty="0"/>
              <a:t> del </a:t>
            </a:r>
            <a:r>
              <a:rPr b="1" dirty="0" err="1"/>
              <a:t>curso</a:t>
            </a:r>
            <a:endParaRPr b="1" dirty="0"/>
          </a:p>
          <a:p>
            <a:r>
              <a:rPr dirty="0" err="1"/>
              <a:t>Proyectos</a:t>
            </a:r>
            <a:r>
              <a:rPr dirty="0"/>
              <a:t> </a:t>
            </a:r>
            <a:r>
              <a:rPr dirty="0" err="1"/>
              <a:t>en</a:t>
            </a:r>
            <a:r>
              <a:rPr dirty="0"/>
              <a:t> </a:t>
            </a:r>
            <a:r>
              <a:rPr dirty="0" err="1"/>
              <a:t>marcha</a:t>
            </a:r>
            <a:endParaRPr dirty="0"/>
          </a:p>
          <a:p>
            <a:r>
              <a:rPr dirty="0" err="1"/>
              <a:t>Próximas</a:t>
            </a:r>
            <a:r>
              <a:rPr dirty="0"/>
              <a:t> </a:t>
            </a:r>
            <a:r>
              <a:rPr dirty="0" err="1"/>
              <a:t>actividades</a:t>
            </a:r>
            <a:r>
              <a:rPr dirty="0"/>
              <a:t> </a:t>
            </a:r>
            <a:r>
              <a:rPr dirty="0" err="1"/>
              <a:t>programadas</a:t>
            </a:r>
            <a:endParaRPr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F7C9AC-F257-A937-33D6-BB4FE5B907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2FF800-3C9C-F8F6-440F-6EB18CCEE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Objetivos del curso 25/26</a:t>
            </a:r>
            <a:endParaRPr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1B8956-3C35-6AC5-57E0-3FE83D6238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dirty="0"/>
          </a:p>
          <a:p>
            <a:r>
              <a:rPr lang="es-ES" dirty="0"/>
              <a:t>Mejorar la comunicación entre las familias y el Centro</a:t>
            </a:r>
          </a:p>
          <a:p>
            <a:r>
              <a:rPr lang="es-ES" dirty="0"/>
              <a:t>Crear un clima de colaboración entre las familias, el AMPA como representante, el Centro y las AAPP</a:t>
            </a:r>
          </a:p>
          <a:p>
            <a:r>
              <a:rPr lang="es-ES" dirty="0"/>
              <a:t>Supervisar las propuestas de mejora que se incluyen en el plan de centro para el presente curso</a:t>
            </a:r>
          </a:p>
          <a:p>
            <a:r>
              <a:rPr lang="es-ES" dirty="0"/>
              <a:t>Ayudar a las familias a resolver dudas y a canalizar las comunicaciones en caso de incertidumbre en el procedimiento</a:t>
            </a:r>
          </a:p>
          <a:p>
            <a:r>
              <a:rPr lang="es-ES" dirty="0"/>
              <a:t>Luchar por la mejora de las condiciones que tienen nuestros hijos e hijas en el Centro</a:t>
            </a:r>
          </a:p>
          <a:p>
            <a:r>
              <a:rPr lang="es-ES" dirty="0"/>
              <a:t>Supervisar los diferentes servicios que prestan las empresas en nuestro centro con el fin de mejorar la calidad de los mismos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339720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77C2AC-22DB-454B-9375-64AEAD4798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4C755-9CA6-B288-296F-8DABF3FA6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Proyectos y actividades curso 25-26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9B34A2-F42F-53D3-0D9A-CF27047D6B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dirty="0"/>
          </a:p>
          <a:p>
            <a:r>
              <a:rPr dirty="0" err="1"/>
              <a:t>Objetivos</a:t>
            </a:r>
            <a:r>
              <a:rPr dirty="0"/>
              <a:t> del </a:t>
            </a:r>
            <a:r>
              <a:rPr dirty="0" err="1"/>
              <a:t>curso</a:t>
            </a:r>
            <a:endParaRPr dirty="0"/>
          </a:p>
          <a:p>
            <a:r>
              <a:rPr b="1" dirty="0" err="1"/>
              <a:t>Proyectos</a:t>
            </a:r>
            <a:r>
              <a:rPr b="1" dirty="0"/>
              <a:t> </a:t>
            </a:r>
            <a:r>
              <a:rPr b="1" dirty="0" err="1"/>
              <a:t>en</a:t>
            </a:r>
            <a:r>
              <a:rPr b="1" dirty="0"/>
              <a:t> </a:t>
            </a:r>
            <a:r>
              <a:rPr b="1" dirty="0" err="1"/>
              <a:t>marcha</a:t>
            </a:r>
            <a:endParaRPr b="1" dirty="0"/>
          </a:p>
          <a:p>
            <a:r>
              <a:rPr dirty="0" err="1"/>
              <a:t>Próximas</a:t>
            </a:r>
            <a:r>
              <a:rPr dirty="0"/>
              <a:t> </a:t>
            </a:r>
            <a:r>
              <a:rPr dirty="0" err="1"/>
              <a:t>actividades</a:t>
            </a:r>
            <a:r>
              <a:rPr dirty="0"/>
              <a:t> </a:t>
            </a:r>
            <a:r>
              <a:rPr dirty="0" err="1"/>
              <a:t>programadas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927888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366DF4-9AAB-17B3-08E7-B6404CDF3D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46BC60-0CF9-4502-ED9E-A521D4723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Proyectos en marcha (</a:t>
            </a:r>
            <a:r>
              <a:rPr lang="es-ES" dirty="0" err="1"/>
              <a:t>coeduación</a:t>
            </a:r>
            <a:r>
              <a:rPr lang="es-ES" dirty="0"/>
              <a:t>)</a:t>
            </a:r>
            <a:endParaRPr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14AD57-4070-33E4-4D2F-270223D1F0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dirty="0"/>
          </a:p>
          <a:p>
            <a:r>
              <a:rPr lang="es-ES" b="1" dirty="0"/>
              <a:t>Proyecto de coeducación</a:t>
            </a:r>
            <a:r>
              <a:rPr lang="es-ES" dirty="0"/>
              <a:t> para la financiación y ejecución de acciones inclusivas que fomenten la libertad y la igualdad entre los estudiantes y creen un clima de juego sano e inclusivo:</a:t>
            </a:r>
          </a:p>
          <a:p>
            <a:pPr lvl="1"/>
            <a:r>
              <a:rPr lang="es-ES" sz="2000" dirty="0"/>
              <a:t>ODS 4: Educación de calidad.</a:t>
            </a:r>
          </a:p>
          <a:p>
            <a:pPr lvl="1"/>
            <a:r>
              <a:rPr lang="es-ES" sz="2000" dirty="0"/>
              <a:t>ODS 5: Igualdad de género.</a:t>
            </a:r>
          </a:p>
          <a:p>
            <a:pPr lvl="1"/>
            <a:r>
              <a:rPr lang="es-ES" sz="2000" dirty="0"/>
              <a:t>ODS 10: Reducción de las desigualdades.</a:t>
            </a:r>
          </a:p>
          <a:p>
            <a:pPr lvl="1"/>
            <a:r>
              <a:rPr lang="es-ES" sz="2000" dirty="0"/>
              <a:t>ODS 12: Producción y consumo responsables.</a:t>
            </a:r>
          </a:p>
          <a:p>
            <a:pPr lvl="1"/>
            <a:r>
              <a:rPr lang="es-ES" sz="2000" dirty="0"/>
              <a:t>ODS 15: Vida de ecosistemas terrestres.</a:t>
            </a:r>
          </a:p>
          <a:p>
            <a:pPr lvl="1"/>
            <a:r>
              <a:rPr lang="es-ES" sz="2000" dirty="0"/>
              <a:t>ODS 16: Paz, justicia e instituciones sólidas.</a:t>
            </a:r>
          </a:p>
          <a:p>
            <a:pPr lvl="1"/>
            <a:r>
              <a:rPr lang="es-ES" sz="2000" dirty="0"/>
              <a:t>ODS 17: Alianzas para lograr los objetivos.</a:t>
            </a:r>
          </a:p>
        </p:txBody>
      </p:sp>
    </p:spTree>
    <p:extLst>
      <p:ext uri="{BB962C8B-B14F-4D97-AF65-F5344CB8AC3E}">
        <p14:creationId xmlns:p14="http://schemas.microsoft.com/office/powerpoint/2010/main" val="14356534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D508EE-D634-CA1E-8EEA-01C069BB13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65EC54-33ED-4967-E353-C0C5411D2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Proyectos en marcha (coeducación)</a:t>
            </a:r>
            <a:endParaRPr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5B7DAE-D111-A167-2E5A-BE4BCEDDCA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dirty="0"/>
          </a:p>
          <a:p>
            <a:r>
              <a:rPr lang="es-ES" dirty="0"/>
              <a:t>Este proyecto se materializa en las siguientes tareas específicas:</a:t>
            </a:r>
          </a:p>
          <a:p>
            <a:pPr lvl="1"/>
            <a:r>
              <a:rPr lang="es-ES" dirty="0"/>
              <a:t>Mural participativo de igualdad y diversidad</a:t>
            </a:r>
          </a:p>
          <a:p>
            <a:pPr lvl="1"/>
            <a:r>
              <a:rPr lang="es-ES" dirty="0"/>
              <a:t>Recursos para las patrullas de juego que ya se hacen</a:t>
            </a:r>
          </a:p>
          <a:p>
            <a:pPr lvl="1"/>
            <a:r>
              <a:rPr lang="es-ES" dirty="0"/>
              <a:t>Recuperación de jardineras</a:t>
            </a:r>
          </a:p>
          <a:p>
            <a:pPr lvl="1"/>
            <a:r>
              <a:rPr lang="es-ES" dirty="0"/>
              <a:t>Charlas sobre Objetivos de Desarrollo Sostenible que fomenten la creatividad y la visión crítica de la situación actual</a:t>
            </a:r>
          </a:p>
        </p:txBody>
      </p:sp>
    </p:spTree>
    <p:extLst>
      <p:ext uri="{BB962C8B-B14F-4D97-AF65-F5344CB8AC3E}">
        <p14:creationId xmlns:p14="http://schemas.microsoft.com/office/powerpoint/2010/main" val="38325873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518146-EFA4-14FD-4E14-155D6E48E1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C67303-9249-2D87-F4D1-9C71DFE89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Proyectos en marcha (financiación local)</a:t>
            </a:r>
            <a:endParaRPr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30BA83-3E84-181C-0E00-265E1DEE69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dirty="0"/>
          </a:p>
          <a:p>
            <a:r>
              <a:rPr lang="es-ES" dirty="0"/>
              <a:t>Se trata de una ayuda para la ejecución de tareas específicas del AMPA que incluyan al alumnado y a sus familias:</a:t>
            </a:r>
          </a:p>
          <a:p>
            <a:pPr lvl="1"/>
            <a:r>
              <a:rPr lang="es-ES" dirty="0"/>
              <a:t>Foto de Graduación</a:t>
            </a:r>
          </a:p>
          <a:p>
            <a:pPr lvl="1"/>
            <a:r>
              <a:rPr lang="es-ES" dirty="0"/>
              <a:t>Homenaje a los abuelos</a:t>
            </a:r>
          </a:p>
          <a:p>
            <a:pPr lvl="1"/>
            <a:r>
              <a:rPr lang="es-ES" dirty="0"/>
              <a:t>Fiesta de fin de curso</a:t>
            </a:r>
          </a:p>
          <a:p>
            <a:pPr lvl="1"/>
            <a:r>
              <a:rPr lang="es-ES" dirty="0"/>
              <a:t>Actuación navideña</a:t>
            </a:r>
          </a:p>
        </p:txBody>
      </p:sp>
    </p:spTree>
    <p:extLst>
      <p:ext uri="{BB962C8B-B14F-4D97-AF65-F5344CB8AC3E}">
        <p14:creationId xmlns:p14="http://schemas.microsoft.com/office/powerpoint/2010/main" val="10452454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36E63F-46EC-15B7-AAAA-D3D2393211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CB93C-9104-E597-43D8-9596C10C9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Proyectos y actividades curso 25-26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A7B380-8C1B-5425-E2D3-2E3C29AFD0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dirty="0"/>
          </a:p>
          <a:p>
            <a:r>
              <a:rPr dirty="0" err="1"/>
              <a:t>Objetivos</a:t>
            </a:r>
            <a:r>
              <a:rPr dirty="0"/>
              <a:t> del </a:t>
            </a:r>
            <a:r>
              <a:rPr dirty="0" err="1"/>
              <a:t>curso</a:t>
            </a:r>
            <a:endParaRPr dirty="0"/>
          </a:p>
          <a:p>
            <a:r>
              <a:rPr dirty="0" err="1"/>
              <a:t>Proyectos</a:t>
            </a:r>
            <a:r>
              <a:rPr dirty="0"/>
              <a:t> </a:t>
            </a:r>
            <a:r>
              <a:rPr dirty="0" err="1"/>
              <a:t>en</a:t>
            </a:r>
            <a:r>
              <a:rPr dirty="0"/>
              <a:t> </a:t>
            </a:r>
            <a:r>
              <a:rPr dirty="0" err="1"/>
              <a:t>marcha</a:t>
            </a:r>
            <a:endParaRPr dirty="0"/>
          </a:p>
          <a:p>
            <a:r>
              <a:rPr b="1" dirty="0" err="1"/>
              <a:t>Próximas</a:t>
            </a:r>
            <a:r>
              <a:rPr b="1" dirty="0"/>
              <a:t> </a:t>
            </a:r>
            <a:r>
              <a:rPr b="1" dirty="0" err="1"/>
              <a:t>actividades</a:t>
            </a:r>
            <a:r>
              <a:rPr b="1" dirty="0"/>
              <a:t> </a:t>
            </a:r>
            <a:r>
              <a:rPr b="1" dirty="0" err="1"/>
              <a:t>programadas</a:t>
            </a:r>
            <a:endParaRPr b="1" dirty="0"/>
          </a:p>
        </p:txBody>
      </p:sp>
    </p:spTree>
    <p:extLst>
      <p:ext uri="{BB962C8B-B14F-4D97-AF65-F5344CB8AC3E}">
        <p14:creationId xmlns:p14="http://schemas.microsoft.com/office/powerpoint/2010/main" val="7122214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12A1CE-ED02-5F32-BD9A-6575B980E5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BE28F-5872-D7D6-B378-A33B2A371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Próximas actividades programadas</a:t>
            </a:r>
            <a:endParaRPr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664000A5-384A-FA40-9A6C-9C8B4F111AA8}"/>
              </a:ext>
            </a:extLst>
          </p:cNvPr>
          <p:cNvSpPr txBox="1"/>
          <p:nvPr/>
        </p:nvSpPr>
        <p:spPr>
          <a:xfrm>
            <a:off x="1479395" y="2174708"/>
            <a:ext cx="7081024" cy="37581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 defTabSz="685800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 sz="1600" dirty="0"/>
              <a:t>Chocolatada fiesta de Navidad</a:t>
            </a:r>
          </a:p>
          <a:p>
            <a:pPr marL="228600" indent="-228600" defTabSz="685800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 sz="1600" dirty="0"/>
              <a:t>Fotos de Navidad para las familias</a:t>
            </a:r>
          </a:p>
          <a:p>
            <a:pPr marL="228600" indent="-228600" defTabSz="685800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 sz="1600" dirty="0"/>
              <a:t>Fiesta de la primavera</a:t>
            </a:r>
          </a:p>
          <a:p>
            <a:pPr marL="228600" indent="-228600" defTabSz="685800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 sz="1600" dirty="0"/>
              <a:t>Servicio de guardería para la reunión pedagógica</a:t>
            </a:r>
          </a:p>
          <a:p>
            <a:pPr marL="228600" indent="-228600" defTabSz="685800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 sz="1600" dirty="0"/>
              <a:t>Homenaje a los abuelos</a:t>
            </a:r>
          </a:p>
          <a:p>
            <a:pPr marL="228600" indent="-228600" defTabSz="685800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 sz="1600" dirty="0"/>
              <a:t>Día de los helados (último día de clase)</a:t>
            </a:r>
          </a:p>
          <a:p>
            <a:pPr marL="228600" indent="-228600" defTabSz="685800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 sz="1600" dirty="0"/>
              <a:t>Fotos de graduación (foto grupal)</a:t>
            </a:r>
          </a:p>
          <a:p>
            <a:pPr marL="228600" indent="-228600" defTabSz="685800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 sz="1600" dirty="0"/>
              <a:t>Montaje escenario graduación infantil</a:t>
            </a:r>
          </a:p>
          <a:p>
            <a:pPr marL="228600" indent="-228600" defTabSz="685800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 sz="1600" dirty="0"/>
              <a:t>Animación para la fiesta de fin de curso y barra de pizzas</a:t>
            </a:r>
          </a:p>
        </p:txBody>
      </p:sp>
    </p:spTree>
    <p:extLst>
      <p:ext uri="{BB962C8B-B14F-4D97-AF65-F5344CB8AC3E}">
        <p14:creationId xmlns:p14="http://schemas.microsoft.com/office/powerpoint/2010/main" val="953301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4A9EB6-FB64-AEED-B24F-495E363EBF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068B7-D3A1-EC03-208D-13C1E47E7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Junta directiva</a:t>
            </a:r>
            <a:endParaRPr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5039FB-2725-34EF-3350-DAA231877B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dirty="0"/>
          </a:p>
          <a:p>
            <a:r>
              <a:rPr lang="es-ES" dirty="0"/>
              <a:t>Luis Miguel Soria Morillo (presidente)</a:t>
            </a:r>
            <a:endParaRPr dirty="0"/>
          </a:p>
          <a:p>
            <a:r>
              <a:rPr lang="es-ES" dirty="0"/>
              <a:t>María Victoria Domínguez Monge (secretaria)</a:t>
            </a:r>
          </a:p>
          <a:p>
            <a:r>
              <a:rPr lang="es-ES" dirty="0"/>
              <a:t>Javier Ferrero Arias (tesorero)</a:t>
            </a:r>
          </a:p>
          <a:p>
            <a:r>
              <a:rPr lang="es-ES" dirty="0"/>
              <a:t>Elena Ramírez García (vice-presidenta)</a:t>
            </a:r>
          </a:p>
          <a:p>
            <a:r>
              <a:rPr lang="es-ES" dirty="0"/>
              <a:t>Rafael San José Rojo (vocal)</a:t>
            </a:r>
          </a:p>
          <a:p>
            <a:r>
              <a:rPr lang="es-ES" dirty="0"/>
              <a:t>Manuel Arroyo Bolaño (vocal)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8789930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Aclaración sobre injurias y calumnias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dirty="0"/>
          </a:p>
          <a:p>
            <a:r>
              <a:rPr dirty="0" err="1"/>
              <a:t>Defensa</a:t>
            </a:r>
            <a:r>
              <a:rPr dirty="0"/>
              <a:t> de la labor del AMPA</a:t>
            </a:r>
          </a:p>
          <a:p>
            <a:r>
              <a:rPr dirty="0"/>
              <a:t>Compromiso con la </a:t>
            </a:r>
            <a:r>
              <a:rPr dirty="0" err="1"/>
              <a:t>transparencia</a:t>
            </a:r>
            <a:endParaRPr lang="es-ES" dirty="0"/>
          </a:p>
          <a:p>
            <a:r>
              <a:rPr lang="es-ES" dirty="0"/>
              <a:t>Cumplimiento de la legalidad</a:t>
            </a:r>
            <a:endParaRPr dirty="0"/>
          </a:p>
          <a:p>
            <a:r>
              <a:rPr dirty="0"/>
              <a:t>Respeto a </a:t>
            </a:r>
            <a:r>
              <a:rPr dirty="0" err="1"/>
              <a:t>todas</a:t>
            </a:r>
            <a:r>
              <a:rPr dirty="0"/>
              <a:t> las </a:t>
            </a:r>
            <a:r>
              <a:rPr dirty="0" err="1"/>
              <a:t>familias</a:t>
            </a:r>
            <a:endParaRPr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Ruegos y preguntas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/>
          </a:p>
          <a:p>
            <a:r>
              <a:t>Turno abierto de palabra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64D70C-73AB-EF4A-6B6D-75F2750A36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F2EB25-D34F-9D61-7F12-A7D141D366A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AMPA La Avioneta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FBF9EF-AFB3-E289-B093-09EA2B17D7A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ES" dirty="0"/>
              <a:t>Gracias por vuestra colaboración</a:t>
            </a:r>
          </a:p>
          <a:p>
            <a:r>
              <a:rPr lang="es-ES" dirty="0"/>
              <a:t>Juntos hacemos un cole mejor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7A8905FC-D92A-42E3-CD96-2BADA8179703}"/>
              </a:ext>
            </a:extLst>
          </p:cNvPr>
          <p:cNvSpPr txBox="1"/>
          <p:nvPr/>
        </p:nvSpPr>
        <p:spPr>
          <a:xfrm>
            <a:off x="5469674" y="5322096"/>
            <a:ext cx="457571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dirty="0">
                <a:hlinkClick r:id="rId2"/>
              </a:rPr>
              <a:t>https://www.ampalaavioneta.org</a:t>
            </a:r>
            <a:br>
              <a:rPr lang="es-ES" dirty="0"/>
            </a:br>
            <a:r>
              <a:rPr lang="es-ES" dirty="0">
                <a:hlinkClick r:id="rId3"/>
              </a:rPr>
              <a:t>contacto@ampalaavioneta.org</a:t>
            </a:r>
            <a:r>
              <a:rPr lang="es-ES" dirty="0"/>
              <a:t> </a:t>
            </a:r>
          </a:p>
        </p:txBody>
      </p:sp>
      <p:pic>
        <p:nvPicPr>
          <p:cNvPr id="1026" name="Picture 2" descr="AMPA La Avioneta">
            <a:extLst>
              <a:ext uri="{FF2B5EF4-FFF2-40B4-BE49-F238E27FC236}">
                <a16:creationId xmlns:a16="http://schemas.microsoft.com/office/drawing/2014/main" id="{70FFECC1-1364-D9EE-E5E1-BE9934F314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732" y="230799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9871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Bienvenida a las </a:t>
            </a:r>
            <a:r>
              <a:rPr dirty="0" err="1"/>
              <a:t>nuevas</a:t>
            </a:r>
            <a:r>
              <a:rPr dirty="0"/>
              <a:t> </a:t>
            </a:r>
            <a:r>
              <a:rPr dirty="0" err="1"/>
              <a:t>familias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dirty="0"/>
          </a:p>
          <a:p>
            <a:r>
              <a:rPr lang="es-ES" dirty="0"/>
              <a:t>Somos una gran familia que trabaja por el bienestar de nuestros hijos/as.</a:t>
            </a:r>
          </a:p>
          <a:p>
            <a:r>
              <a:rPr lang="es-ES" dirty="0"/>
              <a:t>Tu colaboración suma para mejorar la vida escolar de todos/as.</a:t>
            </a:r>
          </a:p>
          <a:p>
            <a:r>
              <a:rPr lang="es-ES" dirty="0"/>
              <a:t>¡Gracias por uniros este curso!</a:t>
            </a:r>
            <a:endParaRPr dirty="0"/>
          </a:p>
        </p:txBody>
      </p:sp>
      <p:pic>
        <p:nvPicPr>
          <p:cNvPr id="2050" name="Picture 2" descr="Miembros – Colegio La Motilla">
            <a:extLst>
              <a:ext uri="{FF2B5EF4-FFF2-40B4-BE49-F238E27FC236}">
                <a16:creationId xmlns:a16="http://schemas.microsoft.com/office/drawing/2014/main" id="{97FA2F15-8E8D-8D96-E1EE-B82E7BDBCE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8763" b="94845" l="6178" r="95753">
                        <a14:foregroundMark x1="22394" y1="8763" x2="22394" y2="8763"/>
                        <a14:foregroundMark x1="6178" y1="26804" x2="6178" y2="26804"/>
                        <a14:foregroundMark x1="63320" y1="17010" x2="63320" y2="17010"/>
                        <a14:foregroundMark x1="58301" y1="47423" x2="58301" y2="47423"/>
                        <a14:foregroundMark x1="48263" y1="45361" x2="48263" y2="45361"/>
                        <a14:foregroundMark x1="48263" y1="51031" x2="48263" y2="51031"/>
                        <a14:foregroundMark x1="43243" y1="51031" x2="43243" y2="51031"/>
                        <a14:foregroundMark x1="39382" y1="51546" x2="39382" y2="51546"/>
                        <a14:foregroundMark x1="29730" y1="52062" x2="29730" y2="52062"/>
                        <a14:foregroundMark x1="22008" y1="52062" x2="22008" y2="52062"/>
                        <a14:foregroundMark x1="19691" y1="43814" x2="19691" y2="43814"/>
                        <a14:foregroundMark x1="11969" y1="56701" x2="11969" y2="56701"/>
                        <a14:foregroundMark x1="14672" y1="69072" x2="40927" y2="67010"/>
                        <a14:foregroundMark x1="83398" y1="19588" x2="89961" y2="20103"/>
                        <a14:foregroundMark x1="89961" y1="19072" x2="92278" y2="58763"/>
                        <a14:foregroundMark x1="92278" y1="58763" x2="76834" y2="65979"/>
                        <a14:foregroundMark x1="93436" y1="46907" x2="93436" y2="46907"/>
                        <a14:foregroundMark x1="95753" y1="38144" x2="95753" y2="38144"/>
                        <a14:foregroundMark x1="75290" y1="91237" x2="75290" y2="91237"/>
                        <a14:foregroundMark x1="71815" y1="94845" x2="71815" y2="948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3937" y="86894"/>
            <a:ext cx="1644650" cy="1231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AMPA La Avioneta">
            <a:extLst>
              <a:ext uri="{FF2B5EF4-FFF2-40B4-BE49-F238E27FC236}">
                <a16:creationId xmlns:a16="http://schemas.microsoft.com/office/drawing/2014/main" id="{6B7F368F-9F31-50CF-0F1D-C89E0C17CC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186137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2C203F-8E92-CFE0-5430-CA67381ED6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11C79-359F-C970-37B5-E550AD943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¿Cuál es la función de una AMPA?</a:t>
            </a:r>
            <a:endParaRPr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320CEB-CA77-7F35-1BE2-6803543F6A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dirty="0"/>
          </a:p>
          <a:p>
            <a:r>
              <a:rPr lang="es-ES" dirty="0"/>
              <a:t>Asociación de Madres y Padres de </a:t>
            </a:r>
            <a:r>
              <a:rPr lang="es-ES" dirty="0" err="1"/>
              <a:t>Alumn@s</a:t>
            </a:r>
            <a:r>
              <a:rPr lang="es-ES" dirty="0"/>
              <a:t> del CEIP La Motilla.</a:t>
            </a:r>
          </a:p>
          <a:p>
            <a:r>
              <a:rPr lang="es-ES" dirty="0"/>
              <a:t>Representamos a las familias ante el colegio (consejo escolar y comisiones permanentes) y la administración.</a:t>
            </a:r>
          </a:p>
          <a:p>
            <a:r>
              <a:rPr lang="es-ES" dirty="0"/>
              <a:t>Organizamos y apoyamos actividades que enriquecen la vida escolar.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46830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465B86-1198-FEA7-1081-A4E3079B1E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1CF89-46D0-A637-0A30-2D1F04817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¿Cómo contribuir?</a:t>
            </a:r>
            <a:endParaRPr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61D712-1B6A-9114-5AE0-12CD318A0E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/>
              <a:t>Colaborando con la cuota anual (25€)</a:t>
            </a:r>
          </a:p>
          <a:p>
            <a:r>
              <a:rPr lang="es-ES" dirty="0"/>
              <a:t>Aportando ideas y sugerencias en </a:t>
            </a:r>
            <a:r>
              <a:rPr lang="es-ES" dirty="0">
                <a:hlinkClick r:id="rId2"/>
              </a:rPr>
              <a:t>https://www.ampalaavioneta.org</a:t>
            </a:r>
            <a:r>
              <a:rPr lang="es-ES" dirty="0"/>
              <a:t> </a:t>
            </a:r>
          </a:p>
          <a:p>
            <a:r>
              <a:rPr lang="es-ES" dirty="0"/>
              <a:t>Participando en actividades y donando materiales (juguetes, libros, material escolar,…)</a:t>
            </a:r>
          </a:p>
          <a:p>
            <a:r>
              <a:rPr lang="es-ES" dirty="0"/>
              <a:t>Implicándote en la medida que tu situación personal lo permita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370168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Contribuciones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5413" y="1568605"/>
            <a:ext cx="3237309" cy="4484875"/>
          </a:xfrm>
        </p:spPr>
        <p:txBody>
          <a:bodyPr>
            <a:normAutofit/>
          </a:bodyPr>
          <a:lstStyle/>
          <a:p>
            <a:endParaRPr sz="1600" dirty="0"/>
          </a:p>
          <a:p>
            <a:r>
              <a:rPr lang="es-ES" sz="1600" dirty="0"/>
              <a:t>Infraestructuras:</a:t>
            </a:r>
          </a:p>
          <a:p>
            <a:pPr lvl="1"/>
            <a:r>
              <a:rPr dirty="0"/>
              <a:t>Aires </a:t>
            </a:r>
            <a:r>
              <a:rPr dirty="0" err="1"/>
              <a:t>acondicionados</a:t>
            </a:r>
            <a:endParaRPr dirty="0"/>
          </a:p>
          <a:p>
            <a:pPr lvl="1"/>
            <a:r>
              <a:rPr dirty="0" err="1"/>
              <a:t>Ventiladores</a:t>
            </a:r>
            <a:endParaRPr dirty="0"/>
          </a:p>
          <a:p>
            <a:pPr lvl="1"/>
            <a:r>
              <a:rPr dirty="0" err="1"/>
              <a:t>Suelos</a:t>
            </a:r>
            <a:r>
              <a:rPr dirty="0"/>
              <a:t> </a:t>
            </a:r>
            <a:r>
              <a:rPr dirty="0" err="1"/>
              <a:t>laminados</a:t>
            </a:r>
            <a:endParaRPr lang="es-ES" dirty="0"/>
          </a:p>
          <a:p>
            <a:r>
              <a:rPr lang="es-ES" sz="1600" dirty="0"/>
              <a:t>Recreo:</a:t>
            </a:r>
          </a:p>
          <a:p>
            <a:pPr lvl="1"/>
            <a:r>
              <a:rPr lang="es-ES" dirty="0"/>
              <a:t>Mesas de ping-pong</a:t>
            </a:r>
          </a:p>
          <a:p>
            <a:pPr lvl="1"/>
            <a:r>
              <a:rPr lang="es-ES" dirty="0"/>
              <a:t>Canasta</a:t>
            </a:r>
          </a:p>
          <a:p>
            <a:pPr lvl="1"/>
            <a:r>
              <a:rPr lang="es-ES" dirty="0"/>
              <a:t>Porterías</a:t>
            </a:r>
          </a:p>
          <a:p>
            <a:pPr lvl="1"/>
            <a:r>
              <a:rPr lang="es-ES" dirty="0"/>
              <a:t>Neumáticos de juego infantil</a:t>
            </a:r>
          </a:p>
          <a:p>
            <a:endParaRPr lang="es-ES" sz="1600" dirty="0"/>
          </a:p>
          <a:p>
            <a:endParaRPr sz="1600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63D4272F-3B1B-7CD0-E74D-32CBB7D0A5BA}"/>
              </a:ext>
            </a:extLst>
          </p:cNvPr>
          <p:cNvSpPr txBox="1"/>
          <p:nvPr/>
        </p:nvSpPr>
        <p:spPr>
          <a:xfrm>
            <a:off x="4904678" y="1975281"/>
            <a:ext cx="3562814" cy="15503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228600" defTabSz="685800">
              <a:lnSpc>
                <a:spcPct val="120000"/>
              </a:lnSpc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 sz="1600" dirty="0"/>
              <a:t>Actividades:</a:t>
            </a:r>
          </a:p>
          <a:p>
            <a:pPr marL="800100" lvl="1" indent="-228600" defTabSz="685800">
              <a:lnSpc>
                <a:spcPct val="120000"/>
              </a:lnSpc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 sz="1600" dirty="0"/>
              <a:t>Fiesta de los helados</a:t>
            </a:r>
          </a:p>
          <a:p>
            <a:pPr marL="800100" lvl="1" indent="-228600" defTabSz="685800">
              <a:lnSpc>
                <a:spcPct val="120000"/>
              </a:lnSpc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 sz="1600" dirty="0"/>
              <a:t>Teatro de Navidad</a:t>
            </a:r>
          </a:p>
          <a:p>
            <a:pPr marL="800100" lvl="1" indent="-228600" defTabSz="685800">
              <a:lnSpc>
                <a:spcPct val="120000"/>
              </a:lnSpc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 sz="1600" dirty="0"/>
              <a:t>Jornadas de convivencia</a:t>
            </a:r>
          </a:p>
          <a:p>
            <a:pPr marL="800100" lvl="1" indent="-228600" defTabSz="685800">
              <a:lnSpc>
                <a:spcPct val="120000"/>
              </a:lnSpc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 sz="1600" dirty="0"/>
              <a:t>Fiesta de la primavera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Qué hacemos en el AMPA · Representación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dirty="0"/>
          </a:p>
          <a:p>
            <a:r>
              <a:rPr dirty="0" err="1"/>
              <a:t>Participación</a:t>
            </a:r>
            <a:r>
              <a:rPr dirty="0"/>
              <a:t> </a:t>
            </a:r>
            <a:r>
              <a:rPr dirty="0" err="1"/>
              <a:t>en</a:t>
            </a:r>
            <a:r>
              <a:rPr dirty="0"/>
              <a:t> Consejo Escolar</a:t>
            </a:r>
          </a:p>
          <a:p>
            <a:r>
              <a:rPr dirty="0" err="1"/>
              <a:t>Gestión</a:t>
            </a:r>
            <a:r>
              <a:rPr dirty="0"/>
              <a:t> de </a:t>
            </a:r>
            <a:r>
              <a:rPr dirty="0" err="1"/>
              <a:t>reclamaciones</a:t>
            </a:r>
            <a:endParaRPr dirty="0"/>
          </a:p>
          <a:p>
            <a:r>
              <a:rPr dirty="0" err="1"/>
              <a:t>Propuestas</a:t>
            </a:r>
            <a:r>
              <a:rPr dirty="0"/>
              <a:t> a la Administración</a:t>
            </a:r>
          </a:p>
          <a:p>
            <a:r>
              <a:rPr dirty="0" err="1"/>
              <a:t>Mejoras</a:t>
            </a:r>
            <a:r>
              <a:rPr dirty="0"/>
              <a:t> </a:t>
            </a:r>
            <a:r>
              <a:rPr dirty="0" err="1"/>
              <a:t>en</a:t>
            </a:r>
            <a:r>
              <a:rPr dirty="0"/>
              <a:t> </a:t>
            </a:r>
            <a:r>
              <a:rPr dirty="0" err="1"/>
              <a:t>comedor</a:t>
            </a:r>
            <a:r>
              <a:rPr dirty="0"/>
              <a:t>, aula matinal y </a:t>
            </a:r>
            <a:r>
              <a:rPr dirty="0" err="1"/>
              <a:t>permanencia</a:t>
            </a:r>
            <a:endParaRPr lang="es-ES" dirty="0"/>
          </a:p>
          <a:p>
            <a:r>
              <a:rPr lang="es-ES" dirty="0"/>
              <a:t>Gestión de extraescolares de AMPA</a:t>
            </a:r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err="1"/>
              <a:t>Comunicación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dirty="0"/>
          </a:p>
          <a:p>
            <a:r>
              <a:rPr dirty="0"/>
              <a:t>Web: </a:t>
            </a:r>
            <a:r>
              <a:rPr dirty="0" err="1"/>
              <a:t>www.ampalaavioneta.org</a:t>
            </a:r>
            <a:endParaRPr dirty="0"/>
          </a:p>
          <a:p>
            <a:r>
              <a:rPr b="1" dirty="0" err="1"/>
              <a:t>Grupos</a:t>
            </a:r>
            <a:r>
              <a:rPr b="1" dirty="0"/>
              <a:t> de WhatsApp de </a:t>
            </a:r>
            <a:r>
              <a:rPr b="1" dirty="0" err="1"/>
              <a:t>delegad@s</a:t>
            </a:r>
            <a:endParaRPr b="1" dirty="0"/>
          </a:p>
          <a:p>
            <a:r>
              <a:rPr dirty="0"/>
              <a:t>Carné </a:t>
            </a:r>
            <a:r>
              <a:rPr dirty="0" err="1"/>
              <a:t>físico</a:t>
            </a:r>
            <a:r>
              <a:rPr dirty="0"/>
              <a:t> y digital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alería">
  <a:themeElements>
    <a:clrScheme name="Amarillo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Galería">
      <a:majorFont>
        <a:latin typeface="Palatino Linotype" panose="020405020505050303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í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AC464412-510E-4F2B-8947-A0DDBD02899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56</TotalTime>
  <Words>2874</Words>
  <Application>Microsoft Macintosh PowerPoint</Application>
  <PresentationFormat>Presentación en pantalla (4:3)</PresentationFormat>
  <Paragraphs>741</Paragraphs>
  <Slides>32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32</vt:i4>
      </vt:variant>
    </vt:vector>
  </HeadingPairs>
  <TitlesOfParts>
    <vt:vector size="36" baseType="lpstr">
      <vt:lpstr>Arial</vt:lpstr>
      <vt:lpstr>Calibri</vt:lpstr>
      <vt:lpstr>Palatino Linotype</vt:lpstr>
      <vt:lpstr>Galería</vt:lpstr>
      <vt:lpstr>AMPA La Avioneta</vt:lpstr>
      <vt:lpstr>Lectura y aprobación del acta anterior</vt:lpstr>
      <vt:lpstr>Junta directiva</vt:lpstr>
      <vt:lpstr>Bienvenida a las nuevas familias</vt:lpstr>
      <vt:lpstr>¿Cuál es la función de una AMPA?</vt:lpstr>
      <vt:lpstr>¿Cómo contribuir?</vt:lpstr>
      <vt:lpstr>Contribuciones</vt:lpstr>
      <vt:lpstr>Qué hacemos en el AMPA · Representación</vt:lpstr>
      <vt:lpstr>Comunicación</vt:lpstr>
      <vt:lpstr>Resumen curso 24-25</vt:lpstr>
      <vt:lpstr>Ingresos y gastos</vt:lpstr>
      <vt:lpstr>Ingresos y gastos</vt:lpstr>
      <vt:lpstr>Ingresos y gastos</vt:lpstr>
      <vt:lpstr>Ingresos y gastos</vt:lpstr>
      <vt:lpstr>Ingresos y gastos (efectivo)</vt:lpstr>
      <vt:lpstr>Ingresos y gastos (efectivo)</vt:lpstr>
      <vt:lpstr>Resumen de ingresos y gastos</vt:lpstr>
      <vt:lpstr>Resumen curso 24-25</vt:lpstr>
      <vt:lpstr>Actividades realizadas</vt:lpstr>
      <vt:lpstr>Resumen curso 24-25</vt:lpstr>
      <vt:lpstr>Inversiones en el colegio</vt:lpstr>
      <vt:lpstr>Proyectos y actividades curso 25-26</vt:lpstr>
      <vt:lpstr>Objetivos del curso 25/26</vt:lpstr>
      <vt:lpstr>Proyectos y actividades curso 25-26</vt:lpstr>
      <vt:lpstr>Proyectos en marcha (coeduación)</vt:lpstr>
      <vt:lpstr>Proyectos en marcha (coeducación)</vt:lpstr>
      <vt:lpstr>Proyectos en marcha (financiación local)</vt:lpstr>
      <vt:lpstr>Proyectos y actividades curso 25-26</vt:lpstr>
      <vt:lpstr>Próximas actividades programadas</vt:lpstr>
      <vt:lpstr>Aclaración sobre injurias y calumnias</vt:lpstr>
      <vt:lpstr>Ruegos y preguntas</vt:lpstr>
      <vt:lpstr>AMPA La Avioneta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LUIS MIGUEL SORIA MORILLO</cp:lastModifiedBy>
  <cp:revision>4</cp:revision>
  <dcterms:created xsi:type="dcterms:W3CDTF">2013-01-27T09:14:16Z</dcterms:created>
  <dcterms:modified xsi:type="dcterms:W3CDTF">2025-09-14T21:31:59Z</dcterms:modified>
  <cp:category/>
</cp:coreProperties>
</file>